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5143500" cx="9144000"/>
  <p:notesSz cx="6858000" cy="9144000"/>
  <p:embeddedFontLst>
    <p:embeddedFont>
      <p:font typeface="Book Antiqua"/>
      <p:regular r:id="rId84"/>
      <p:bold r:id="rId85"/>
      <p:italic r:id="rId86"/>
      <p:boldItalic r:id="rId87"/>
    </p:embeddedFont>
    <p:embeddedFont>
      <p:font typeface="Roboto Mono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394C0A-C8C0-485A-9181-B1A33CCFAF4C}">
  <a:tblStyle styleId="{C9394C0A-C8C0-485A-9181-B1A33CCFAF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BBA0CE8-AF84-4FAE-AF8D-A47B7C9EE4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BookAntiqua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BookAntiqua-italic.fntdata"/><Relationship Id="rId41" Type="http://schemas.openxmlformats.org/officeDocument/2006/relationships/slide" Target="slides/slide35.xml"/><Relationship Id="rId85" Type="http://schemas.openxmlformats.org/officeDocument/2006/relationships/font" Target="fonts/BookAntiqua-bold.fntdata"/><Relationship Id="rId44" Type="http://schemas.openxmlformats.org/officeDocument/2006/relationships/slide" Target="slides/slide38.xml"/><Relationship Id="rId88" Type="http://schemas.openxmlformats.org/officeDocument/2006/relationships/font" Target="fonts/RobotoMono-regular.fntdata"/><Relationship Id="rId43" Type="http://schemas.openxmlformats.org/officeDocument/2006/relationships/slide" Target="slides/slide37.xml"/><Relationship Id="rId87" Type="http://schemas.openxmlformats.org/officeDocument/2006/relationships/font" Target="fonts/BookAntiqua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Mono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ce5644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ce5644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8ef0d9d7e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8ef0d9d7e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8ef0d9d7e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8ef0d9d7e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a8c222f72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a8c222f72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a8c222f72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a8c222f72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a8c222f72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a8c222f72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c589d48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c589d48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Resim orjinali ile değiştirilmeli.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c589d481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c589d48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8ef0d9d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8ef0d9d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bab27df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bab27df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8da9d1db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8da9d1d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ce56445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ce56445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8da9d1db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8da9d1db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8da9d1db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8da9d1db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8da9d1db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8da9d1db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c589d48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c589d48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8ef0d9d7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8ef0d9d7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c589d48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c589d48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8ef0d9d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8ef0d9d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c589d48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c589d48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Burada anlatılacak bir şey olmayabilir.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a8c222f72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a8c222f72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8ef0d9d7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38ef0d9d7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a8c222f72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2a8c222f72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8ef0d9d7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8ef0d9d7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defc59d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defc59d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1afc54c3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1afc54c3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8e9f3f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38e9f3f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8ef0d9d7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8ef0d9d7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8ef0d9d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8ef0d9d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a8c222f72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a8c222f72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a8c222f72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a8c222f72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a8c222f72_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a8c222f72_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a8c222f72_8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a8c222f72_8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a8c222f72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2a8c222f72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a8c222f72_8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a8c222f72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1afc54c30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e1afc54c30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a8c222f72_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a8c222f72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afc54c30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afc54c30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1afc54c30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1afc54c30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a8c222f72_8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a8c222f72_8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a8c222f72_8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a8c222f72_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8dee47d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38dee47d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1afc54c30_4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e1afc54c30_4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8ef0d9d7e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38ef0d9d7e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b788206c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b788206c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8ef0d9d7e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38ef0d9d7e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38dee47dd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38dee47d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38ef0d9d7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38ef0d9d7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a451046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3a451046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3a451046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3a451046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8ef0d9d7e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38ef0d9d7e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8ef0d9d7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38ef0d9d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8ef0d9d7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38ef0d9d7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8ef0d9d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38ef0d9d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0a0294fe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0a0294fe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1afc54c30_1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1afc54c30_1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38dee47d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38dee47d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1afc54c30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e1afc54c30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1afc54c30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e1afc54c30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1afc54c30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e1afc54c30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38ef0d9d7e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38ef0d9d7e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38dee47dd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38dee47dd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8ef0d9d7e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38ef0d9d7e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e1afc54c3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e1afc54c3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38dee47d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38dee47d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38ef0d9d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38ef0d9d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8ef0d9d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8ef0d9d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e1afc54c3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e1afc54c3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38ef0d9d7e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38ef0d9d7e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1afc54c30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e1afc54c30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e1afc54c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e1afc54c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38ef0d9d7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38ef0d9d7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a8c222f72_8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a8c222f72_8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2a8c222f72_8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2a8c222f72_8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2ce56445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2ce56445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8ef0d9d7e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8ef0d9d7e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8ef0d9d7e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8ef0d9d7e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k Antiqua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İçerik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ook Antiqua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1875" y="187400"/>
            <a:ext cx="1312250" cy="7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ölüm Üst Bilgisi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k Antiqua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ş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İçerik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ok Antiqu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lı Resim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ook Antiqua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ve Dikey Metin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673325" y="-1706921"/>
            <a:ext cx="3797400" cy="8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key Başlık ve Metin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ook Antiqua"/>
              <a:buNone/>
              <a:defRPr b="0" i="0" sz="33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30926" y="4767263"/>
            <a:ext cx="806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KASIRGA-KIZIL/tekno-kizil/tree/vgali" TargetMode="External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SerdarUnal132/pwm_openmpw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54.png"/><Relationship Id="rId8" Type="http://schemas.openxmlformats.org/officeDocument/2006/relationships/hyperlink" Target="https://github.com/alexforencich/cocotbext-uart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chang412/cocotbext-spi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SerdarUnal132/pwm_openmpw.git" TargetMode="External"/><Relationship Id="rId4" Type="http://schemas.openxmlformats.org/officeDocument/2006/relationships/hyperlink" Target="https://github.com/tdene/synth_opt_adders" TargetMode="External"/><Relationship Id="rId5" Type="http://schemas.openxmlformats.org/officeDocument/2006/relationships/hyperlink" Target="https://wwwcdn.aselsan.com/api/file/CAKIL_TR-(1)-(1).pdf" TargetMode="External"/><Relationship Id="rId6" Type="http://schemas.openxmlformats.org/officeDocument/2006/relationships/hyperlink" Target="https://www.sifive.com/cores/e20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emelmertcan/multgen" TargetMode="External"/><Relationship Id="rId4" Type="http://schemas.openxmlformats.org/officeDocument/2006/relationships/hyperlink" Target="https://github.com/SerdarUnal132/pwm_openmpw.git" TargetMode="External"/><Relationship Id="rId5" Type="http://schemas.openxmlformats.org/officeDocument/2006/relationships/hyperlink" Target="https://github.com/tdene/synth_opt_adder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Zorlanılan Kısımlar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130925" y="1225326"/>
            <a:ext cx="8882100" cy="356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Openlane → Deneye yanıla çözdük.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Debug → Rastgele testler ile çözdük.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Optimizasyon → Olduğu kadar, sınırlarımıza ulaşmaya başladık.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Raporlama → Anlatım, işlemciden daha önemli belki de.</a:t>
            </a:r>
            <a:endParaRPr/>
          </a:p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DTR’den Bu Yana Değişiklikler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130925" y="906546"/>
            <a:ext cx="8882100" cy="398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Önbellekler için; DFFRAM ve OpenRAM yerine, asenkron erişilebilen flip-flop tabanlı el yapımı kapı seviyesi RAM’ler </a:t>
            </a:r>
            <a:r>
              <a:rPr lang="tr"/>
              <a:t>kullanıldı</a:t>
            </a:r>
            <a:r>
              <a:rPr lang="tr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BTB silindi, onun yerine toplayıcı tabanlı program sayacı hesaplayıcı konuldu.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Toplama işlemi sklansky algoritmasına çevrildi.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Bellekler denetleyicilerin içinden çıkarılarak en üst modül işlemci (user_processor) modülüne taşındı.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Çekirdek daha modüler hale getirildi.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Performans artışına yönelik diğer optimizasyonlar yapıldı.</a:t>
            </a:r>
            <a:endParaRPr/>
          </a:p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Üstü Sistem</a:t>
            </a:r>
            <a:endParaRPr/>
          </a:p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875" y="756460"/>
            <a:ext cx="5523676" cy="3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Çekirdek Tasarımı</a:t>
            </a:r>
            <a:endParaRPr/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388775" y="1024800"/>
            <a:ext cx="8366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Book Antiqua"/>
              <a:buChar char="●"/>
            </a:pPr>
            <a:r>
              <a:rPr lang="tr" sz="2100">
                <a:latin typeface="Book Antiqua"/>
                <a:ea typeface="Book Antiqua"/>
                <a:cs typeface="Book Antiqua"/>
                <a:sym typeface="Book Antiqua"/>
              </a:rPr>
              <a:t>RV32IMCX  özelleştirilmiş buyruk kümesi mimarisini desteklemektedir.</a:t>
            </a:r>
            <a:endParaRPr sz="21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ook Antiqua"/>
              <a:buChar char="●"/>
            </a:pPr>
            <a:r>
              <a:rPr lang="tr" sz="21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Çekirdek, 4 aşamalı sıralı yürütme yapmaktadır. (Getir, Çöz-Yazmaç Oku, Yürüt, Geri Yaz)</a:t>
            </a:r>
            <a:endParaRPr sz="21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ook Antiqua"/>
              <a:buChar char="●"/>
            </a:pPr>
            <a:r>
              <a:rPr lang="tr" sz="21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4 aşamanın sebebi basit ve hızlı bir işlemci tasarlamak ve başarımı arttırmak için boş çevrimler geçirmemek.</a:t>
            </a:r>
            <a:endParaRPr sz="21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Çekirdek Tasarımı - Boru Hattı</a:t>
            </a:r>
            <a:endParaRPr/>
          </a:p>
        </p:txBody>
      </p: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99" y="735825"/>
            <a:ext cx="6664426" cy="43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Getir</a:t>
            </a:r>
            <a:endParaRPr/>
          </a:p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63" y="887274"/>
            <a:ext cx="8519276" cy="41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Çekirdek Tasarımı - Getir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130925" y="1011600"/>
            <a:ext cx="8882100" cy="36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Getir, program sayacının belirlenmesi, buyrukların bellekten çekirdeğe getirilmesi ve dallanma öngörülerinin yönetilmesi görevlerinden sorumludur.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4437100" y="3452325"/>
            <a:ext cx="3435600" cy="104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Adres Alanının alabileceği maksimum değere göre program sayacı kısaltılmıştır.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16 bit aligned olduğu için son bit yok. 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5" y="2272226"/>
            <a:ext cx="7857026" cy="1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Çekirdek Tasarımı - Getir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130925" y="1054350"/>
            <a:ext cx="8882100" cy="357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Getir, program sayacının belirlenmesi, buyrukların bellekten çekirdeğe getirilmesi ve dallanma öngörülerinin yönetilmesi görevlerinden sorumludur.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Compressed buyruklar bu aşamada 32 bit eşlenik buyruklara </a:t>
            </a:r>
            <a:r>
              <a:rPr lang="tr"/>
              <a:t>çevrilir.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Çekirdek Tasarımı - Dallanma Öngörücü</a:t>
            </a:r>
            <a:endParaRPr sz="3100"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İşlemcide kullanılmak üzere Gshare ve Local Öngörücüler </a:t>
            </a:r>
            <a:r>
              <a:rPr lang="tr"/>
              <a:t>gerçekleştirilmiştir</a:t>
            </a:r>
            <a:r>
              <a:rPr lang="tr"/>
              <a:t>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5" y="2022838"/>
            <a:ext cx="3627803" cy="28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0" y="2064925"/>
            <a:ext cx="4591350" cy="27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1661625" y="18380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Gshare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6231375" y="18380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Local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Çekirdek Tasarımı - Dallanma Öngörücü</a:t>
            </a:r>
            <a:endParaRPr sz="3100"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130925" y="891063"/>
            <a:ext cx="8882100" cy="374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Book Antiqua"/>
              <a:buChar char="●"/>
            </a:pPr>
            <a:r>
              <a:rPr lang="tr" sz="2000"/>
              <a:t>GShare öngörücü genel geçmiş ve yerel geçmiş verilerini xorlayarak indeks hesaplarken local öngörücü her satır için yerel bir geçmiş değeri tutar ve her iki öngörücü de 32 satırlı (5 bit) 2 bitlik sayaç tablosunu indeksler.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5" y="2022838"/>
            <a:ext cx="3627803" cy="28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0" y="2064925"/>
            <a:ext cx="4591350" cy="27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1661625" y="1930686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Gshare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6231375" y="18380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Local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ctrTitle"/>
          </p:nvPr>
        </p:nvSpPr>
        <p:spPr>
          <a:xfrm>
            <a:off x="1143000" y="351170"/>
            <a:ext cx="6858000" cy="3563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1800"/>
              <a:t>TEKNOFEST 2023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1800"/>
              <a:t>ÇİP TASARIM YARIŞMASI</a:t>
            </a:r>
            <a:br>
              <a:rPr b="1" lang="tr" sz="1800"/>
            </a:br>
            <a:r>
              <a:rPr b="1" lang="tr" sz="1800"/>
              <a:t> Sayısal İşlemci 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1800"/>
              <a:t>Kategorisi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/>
              <a:t>KASIRGA - KIZIL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/>
              <a:t>901285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0" y="144575"/>
            <a:ext cx="1391525" cy="14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50" y="3707825"/>
            <a:ext cx="1758612" cy="1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250" y="144575"/>
            <a:ext cx="1391525" cy="160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251" y="3538850"/>
            <a:ext cx="1391524" cy="14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0200" y="3377316"/>
            <a:ext cx="1503602" cy="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Çekirdek Tasarımı - Dallanma Öngörücü</a:t>
            </a:r>
            <a:endParaRPr sz="3100"/>
          </a:p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130925" y="940375"/>
            <a:ext cx="8882100" cy="36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Daha yüksek </a:t>
            </a:r>
            <a:r>
              <a:rPr lang="tr"/>
              <a:t>performansa </a:t>
            </a:r>
            <a:r>
              <a:rPr lang="tr"/>
              <a:t>ve daha az alana sahip olması nedeniyle ana işlemcide Gshare kullanılmasına karar verilmiştir.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25" y="2022838"/>
            <a:ext cx="3627803" cy="28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500" y="2064925"/>
            <a:ext cx="4591350" cy="27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1661625" y="18380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Gshare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6231375" y="1838075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Local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Çekirdek Tasarımı - Dallanma Öngörücü</a:t>
            </a:r>
            <a:endParaRPr sz="3100"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130925" y="975975"/>
            <a:ext cx="8882100" cy="365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Book Antiqua"/>
              <a:buChar char="•"/>
            </a:pPr>
            <a:r>
              <a:rPr lang="tr"/>
              <a:t>İşlemcide </a:t>
            </a:r>
            <a:r>
              <a:rPr lang="tr"/>
              <a:t>atlama adresi getirde hesaplanmakta ve dallanma buyruğu işlemciden çıkana kadar içerideki yazmaçlarda tutulmaktadır.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25" y="1956199"/>
            <a:ext cx="7003476" cy="29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Çekirdek Tasarımı - Dallanma Öngörücü</a:t>
            </a:r>
            <a:endParaRPr sz="3100"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130925" y="961725"/>
            <a:ext cx="8882100" cy="367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Book Antiqua"/>
              <a:buChar char="•"/>
            </a:pPr>
            <a:r>
              <a:rPr lang="tr"/>
              <a:t>Fonksiyon çağrıları için 4 satıra sahip bir RAS bulunmaktadır.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189" y="1316950"/>
            <a:ext cx="3831621" cy="379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Çöz Yazmaç Oku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4400"/>
            <a:ext cx="8902600" cy="43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Çöz Yazmaç Oku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130925" y="835425"/>
            <a:ext cx="5895900" cy="226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Getirilen buyruk ait olduğu mikro işleme çevrilir.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Veri bağımlılığı yönlendirme ile çözülür.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Dallanma</a:t>
            </a:r>
            <a:r>
              <a:rPr lang="tr"/>
              <a:t> buyruklarının karşılaştırması yapılır.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Anlık genişletilir.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823" y="1426229"/>
            <a:ext cx="2507400" cy="298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 b="4552" l="0" r="0" t="0"/>
          <a:stretch/>
        </p:blipFill>
        <p:spPr>
          <a:xfrm>
            <a:off x="395950" y="3780600"/>
            <a:ext cx="4490750" cy="11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8"/>
          <p:cNvSpPr txBox="1"/>
          <p:nvPr/>
        </p:nvSpPr>
        <p:spPr>
          <a:xfrm>
            <a:off x="317600" y="2918700"/>
            <a:ext cx="643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`define </a:t>
            </a:r>
            <a:r>
              <a:rPr b="1" lang="tr" sz="11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ADD_MI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{`YZH_YOK, `SIFRELEME_YOK, `BIB_YOK, `CARPMA_YOK,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`BOLME_YOK, </a:t>
            </a:r>
            <a:r>
              <a:rPr b="1" lang="tr" sz="1100">
                <a:solidFill>
                  <a:srgbClr val="3D85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`AMB_TOPLAMA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`DAL_YOK, </a:t>
            </a:r>
            <a:r>
              <a:rPr b="1" lang="tr" sz="1100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`BIRIM_AMB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A64D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`OPERAND_REG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tr" sz="11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`YAZMAC_YAZ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tr" sz="1100">
                <a:solidFill>
                  <a:srgbClr val="F1C23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`GERIYAZ_KAYNAK_YURUT</a:t>
            </a:r>
            <a:r>
              <a:rPr lang="tr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Yürüt</a:t>
            </a:r>
            <a:endParaRPr/>
          </a:p>
        </p:txBody>
      </p:sp>
      <p:sp>
        <p:nvSpPr>
          <p:cNvPr id="322" name="Google Shape;322;p4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4400"/>
            <a:ext cx="8902600" cy="43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Yürüt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130925" y="835425"/>
            <a:ext cx="5810400" cy="403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AMB: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Sklansky </a:t>
            </a:r>
            <a:r>
              <a:rPr lang="tr"/>
              <a:t>Toplayıcı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PC+Imm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BİB</a:t>
            </a:r>
            <a:r>
              <a:rPr lang="t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Byte ve Half Word </a:t>
            </a:r>
            <a:r>
              <a:rPr lang="tr"/>
              <a:t>işlemleri</a:t>
            </a:r>
            <a:r>
              <a:rPr lang="tr"/>
              <a:t> </a:t>
            </a:r>
            <a:r>
              <a:rPr lang="tr"/>
              <a:t>için</a:t>
            </a:r>
            <a:r>
              <a:rPr lang="tr"/>
              <a:t> veri </a:t>
            </a:r>
            <a:r>
              <a:rPr lang="tr"/>
              <a:t>kaydırır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ŞB</a:t>
            </a:r>
            <a:r>
              <a:rPr lang="t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Şifreleme</a:t>
            </a:r>
            <a:r>
              <a:rPr lang="tr"/>
              <a:t> </a:t>
            </a:r>
            <a:r>
              <a:rPr lang="tr"/>
              <a:t>buyrukları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YZH: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Yazmaçlar</a:t>
            </a:r>
            <a:r>
              <a:rPr lang="tr"/>
              <a:t> ve kontrol sinyalleri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ÇB</a:t>
            </a:r>
            <a:r>
              <a:rPr lang="t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Modified booth dadda </a:t>
            </a:r>
            <a:r>
              <a:rPr lang="tr"/>
              <a:t>çarpıcı</a:t>
            </a:r>
            <a:r>
              <a:rPr lang="tr"/>
              <a:t> ve biriktirici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BB: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19 </a:t>
            </a:r>
            <a:r>
              <a:rPr lang="tr"/>
              <a:t>çevrim kaydetmesiz bölme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Dallanma ve atlama işlemleri için ayrı bir birim yok.</a:t>
            </a:r>
            <a:endParaRPr/>
          </a:p>
        </p:txBody>
      </p:sp>
      <p:sp>
        <p:nvSpPr>
          <p:cNvPr id="330" name="Google Shape;330;p5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150" y="1212175"/>
            <a:ext cx="2541975" cy="34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/>
              <a:t>Çekirdek Tasarımı - Geri Yaz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4336"/>
            <a:ext cx="8882099" cy="43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Bellek Arayüzü</a:t>
            </a:r>
            <a:endParaRPr/>
          </a:p>
        </p:txBody>
      </p:sp>
      <p:sp>
        <p:nvSpPr>
          <p:cNvPr id="344" name="Google Shape;344;p5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327" y="1000350"/>
            <a:ext cx="4642100" cy="37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/>
        </p:nvSpPr>
        <p:spPr>
          <a:xfrm>
            <a:off x="465180" y="1000339"/>
            <a:ext cx="2379000" cy="104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Veri Önbelleği 2 yollu kümeli ilişkili olarak tasarlanmıştır, 2KB boyuta ve 256 satıra sahiptir.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6052605" y="1241239"/>
            <a:ext cx="23790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Her iki önbellekte de aynı çevrimde erişilebilen el yapımı flip-flop tabanlı ram’ler kullanılmıştır.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465180" y="3803939"/>
            <a:ext cx="2379000" cy="615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Her iki önbellekte de hit Okuma-Yazma 0 çevrimdir.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49" name="Google Shape;349;p52"/>
          <p:cNvSpPr txBox="1"/>
          <p:nvPr/>
        </p:nvSpPr>
        <p:spPr>
          <a:xfrm>
            <a:off x="378180" y="2235364"/>
            <a:ext cx="2379000" cy="104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Buyruk Önbelleği doğrudan eşlemeli olarak tasarlanmıştır, 2KB boyuta ve 512 satıra sahiptir.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Bellek Arayüzü</a:t>
            </a:r>
            <a:endParaRPr/>
          </a:p>
        </p:txBody>
      </p:sp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28" y="1000350"/>
            <a:ext cx="4642100" cy="37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3"/>
          <p:cNvSpPr txBox="1"/>
          <p:nvPr/>
        </p:nvSpPr>
        <p:spPr>
          <a:xfrm>
            <a:off x="5929100" y="1236550"/>
            <a:ext cx="2324400" cy="129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Ana belleğe oluşturulan isteklerde Buyruk Önbelleği, Veri Önbelleğinden </a:t>
            </a:r>
            <a:endParaRPr sz="9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önceliklidir.</a:t>
            </a:r>
            <a:endParaRPr sz="9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287081" y="1826889"/>
            <a:ext cx="2379000" cy="122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Veri ve buyruk </a:t>
            </a:r>
            <a:r>
              <a:rPr lang="tr" sz="15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önbelleklerinin ana bellekle olan iletişimi ana bellek denetleyicisi tarafından sağlanır.</a:t>
            </a:r>
            <a:endParaRPr sz="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ook Antiqua"/>
              <a:buNone/>
            </a:pPr>
            <a:r>
              <a:rPr lang="tr"/>
              <a:t>   Takım Üyeleri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130925" y="999280"/>
            <a:ext cx="88821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>
                <a:solidFill>
                  <a:srgbClr val="1F2328"/>
                </a:solidFill>
                <a:highlight>
                  <a:srgbClr val="FFFFFF"/>
                </a:highlight>
              </a:rPr>
              <a:t>Danışman: </a:t>
            </a: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Prof. Dr. Oğuz Ergin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>
                <a:solidFill>
                  <a:srgbClr val="1F2328"/>
                </a:solidFill>
                <a:highlight>
                  <a:srgbClr val="FFFFFF"/>
                </a:highlight>
              </a:rPr>
              <a:t>Takım Kaptanı: </a:t>
            </a: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Seyyid Hikmet Çelik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>
                <a:solidFill>
                  <a:srgbClr val="1F2328"/>
                </a:solidFill>
                <a:highlight>
                  <a:srgbClr val="FFFFFF"/>
                </a:highlight>
              </a:rPr>
              <a:t>Üyeler: </a:t>
            </a: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Emre Hakan Demirli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Mehmet Şakir Aslan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Ahmet Emre Oluk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rgbClr val="1F2328"/>
                </a:solidFill>
                <a:highlight>
                  <a:srgbClr val="FFFFFF"/>
                </a:highlight>
              </a:rPr>
              <a:t>Ege Deveci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41" y="1902964"/>
            <a:ext cx="3969352" cy="29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Bellek Arayüzü</a:t>
            </a:r>
            <a:endParaRPr/>
          </a:p>
        </p:txBody>
      </p:sp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2847" y="1062525"/>
            <a:ext cx="4642100" cy="37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/>
        </p:nvSpPr>
        <p:spPr>
          <a:xfrm>
            <a:off x="294200" y="1598925"/>
            <a:ext cx="2379000" cy="104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Veri Önbelleğinde yaz ve yerini ayır (-ing. write allocate) politikası kullanılmıştır.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5761425" y="936600"/>
            <a:ext cx="23790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Veri Önbelleği, geri yaz (-ing write-back) politikasına göre tasarlanmıştır.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294200" y="2762600"/>
            <a:ext cx="2379000" cy="1108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Yazılan verilerin sık sık okunduğu sistemlerde yaz ve yerini ayırma (-ing write-no-allocate)’e göre daha yüksek performansa sahiptir.</a:t>
            </a:r>
            <a:endParaRPr sz="12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5761425" y="2061675"/>
            <a:ext cx="2379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Write-through politikasına göre daha yüksek performansa sahiptir.</a:t>
            </a:r>
            <a:endParaRPr sz="11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Buyruk Önbelleği</a:t>
            </a:r>
            <a:endParaRPr/>
          </a:p>
        </p:txBody>
      </p:sp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130925" y="894613"/>
            <a:ext cx="8882100" cy="373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Font typeface="Book Antiqua"/>
              <a:buChar char="●"/>
            </a:pPr>
            <a:r>
              <a:rPr lang="tr" sz="1900"/>
              <a:t>Buyruk önbelleği 16 bitlik adresleme yapar ve her okumada 2 adet 16 bitlik veriyi okur, bu sayede compressed buyruklar için hizasız (unaligned) buyruk belleği erişimleri desteklenmiş olur.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8 bit etiket ve 32 bit veri öbeğine sahip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77" name="Google Shape;3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125" y="2071200"/>
            <a:ext cx="3585750" cy="2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Buyruk Önbelleği - Durum Makinesi</a:t>
            </a:r>
            <a:endParaRPr/>
          </a:p>
        </p:txBody>
      </p:sp>
      <p:sp>
        <p:nvSpPr>
          <p:cNvPr id="383" name="Google Shape;383;p5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9" y="1200624"/>
            <a:ext cx="3327774" cy="3246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5" name="Google Shape;385;p56"/>
          <p:cNvGraphicFramePr/>
          <p:nvPr/>
        </p:nvGraphicFramePr>
        <p:xfrm>
          <a:off x="3241825" y="19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{ABBA0CE8-AF84-4FAE-AF8D-A47B7C9EE472}</a:tableStyleId>
              </a:tblPr>
              <a:tblGrid>
                <a:gridCol w="1851050"/>
                <a:gridCol w="1333225"/>
                <a:gridCol w="250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Buyruk Belleği İsteği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Çevrim Sayısı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Durum Makinesi İzlenilen Yol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Okuma (En İyi)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Okuma (En Kötü)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2 -&gt; 1 -&gt; 3 -&gt; 6 -&gt; 7 -&gt; 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Önbelleği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Veri önbelleği hit olduğu durumda okuma işlemi örneği</a:t>
            </a:r>
            <a:endParaRPr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8" y="1400167"/>
            <a:ext cx="8901827" cy="340338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/>
        </p:nvSpPr>
        <p:spPr>
          <a:xfrm>
            <a:off x="510506" y="3720539"/>
            <a:ext cx="23790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32 bit veri öbeği ve 9 bit etikete sahip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Önbelleği</a:t>
            </a:r>
            <a:endParaRPr/>
          </a:p>
        </p:txBody>
      </p:sp>
      <p:sp>
        <p:nvSpPr>
          <p:cNvPr id="400" name="Google Shape;400;p58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Veri önbelleği hit olduğu durumda okuma işlemi örneği</a:t>
            </a:r>
            <a:endParaRPr/>
          </a:p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8" y="1400167"/>
            <a:ext cx="8901827" cy="340338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/>
          <p:nvPr/>
        </p:nvSpPr>
        <p:spPr>
          <a:xfrm>
            <a:off x="544631" y="3760139"/>
            <a:ext cx="2379000" cy="766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En Uzun Zamandır Kullanılmayan (LRU) Çıkarma politikasına sahip</a:t>
            </a:r>
            <a:endParaRPr sz="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Önbelleği - Durum Makinesi</a:t>
            </a:r>
            <a:endParaRPr/>
          </a:p>
        </p:txBody>
      </p:sp>
      <p:sp>
        <p:nvSpPr>
          <p:cNvPr id="409" name="Google Shape;409;p5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410" name="Google Shape;410;p59"/>
          <p:cNvGraphicFramePr/>
          <p:nvPr/>
        </p:nvGraphicFramePr>
        <p:xfrm>
          <a:off x="4492534" y="1616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{ABBA0CE8-AF84-4FAE-AF8D-A47B7C9EE472}</a:tableStyleId>
              </a:tblPr>
              <a:tblGrid>
                <a:gridCol w="1556325"/>
                <a:gridCol w="1332925"/>
                <a:gridCol w="1582625"/>
              </a:tblGrid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Veri Belleği İsteği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Çevrim Sayısı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Durum Makinesi İzlenen Yol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Yazma (En İyi)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Yazma (En Kötü)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1 -&gt; 2 -&gt; 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Okuma (En İyi)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42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Okuma (En Kötü)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1 -&gt; 2 -&gt; 8 -&gt; 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  <p:pic>
        <p:nvPicPr>
          <p:cNvPr id="411" name="Google Shape;4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2" y="1274009"/>
            <a:ext cx="4427123" cy="2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Sistem ve Çevre Birimleri Üst Yapısı</a:t>
            </a:r>
            <a:endParaRPr sz="3100"/>
          </a:p>
        </p:txBody>
      </p:sp>
      <p:sp>
        <p:nvSpPr>
          <p:cNvPr id="417" name="Google Shape;417;p6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18" name="Google Shape;4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425" y="790993"/>
            <a:ext cx="5205149" cy="410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Çevre Birimleri - Wishbone Arayüzü</a:t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130925" y="922950"/>
            <a:ext cx="31968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Esnek Bağlantı Arayüzü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0x20030000 adresine ekstra VGA bağlanıp da denendi. (</a:t>
            </a:r>
            <a:r>
              <a:rPr lang="tr" u="sng">
                <a:solidFill>
                  <a:schemeClr val="hlink"/>
                </a:solidFill>
                <a:hlinkClick r:id="rId3"/>
              </a:rPr>
              <a:t>https://github.com/KASIRGA-KIZIL/tekno-kizil/tree/vgali</a:t>
            </a:r>
            <a:r>
              <a:rPr lang="tr"/>
              <a:t>)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498" y="922950"/>
            <a:ext cx="4733000" cy="36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Çevre Birimleri - UART</a:t>
            </a:r>
            <a:endParaRPr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FIFO (İlk Giren İlk Çıkar) tabanlı TX ve RX modülleri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Bunların üzerine yazılan ve şartnamedeki adres alanları ve yazmaçları kapsayan denetleyici modülü</a:t>
            </a:r>
            <a:r>
              <a:rPr lang="tr"/>
              <a:t> bulunmakta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00" y="2107125"/>
            <a:ext cx="2857725" cy="25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925" y="2584450"/>
            <a:ext cx="3977726" cy="1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Çevre Birimleri - SPI</a:t>
            </a:r>
            <a:endParaRPr/>
          </a:p>
        </p:txBody>
      </p:sp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Half - Duplex SPI</a:t>
            </a:r>
            <a:endParaRPr/>
          </a:p>
        </p:txBody>
      </p:sp>
      <p:sp>
        <p:nvSpPr>
          <p:cNvPr id="443" name="Google Shape;443;p6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44" name="Google Shape;4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075" y="1391083"/>
            <a:ext cx="4760627" cy="311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6" y="1337317"/>
            <a:ext cx="1788375" cy="187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76" y="3061331"/>
            <a:ext cx="1788375" cy="187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1899" y="2006940"/>
            <a:ext cx="1788375" cy="187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5325" y="1071100"/>
            <a:ext cx="3387701" cy="6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ook Antiqua"/>
              <a:buNone/>
            </a:pPr>
            <a:r>
              <a:rPr lang="tr"/>
              <a:t>Anahat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66026" y="735825"/>
            <a:ext cx="88821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Özet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Çip Üstü Sistem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Çekirdek Tasarımı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Bellek Tasarımları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Bellek Arayüzü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Buyruk Önbelleği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Veri Önbelleği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Çevre Birimleri Tasarımları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UART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SPI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PWM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Çip Tasarım Akışı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Test ve Doğrulama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İş Planı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tr"/>
              <a:t>Kaynakça</a:t>
            </a:r>
            <a:endParaRPr/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Çevre Birimleri - PWM</a:t>
            </a:r>
            <a:endParaRPr/>
          </a:p>
        </p:txBody>
      </p:sp>
      <p:sp>
        <p:nvSpPr>
          <p:cNvPr id="454" name="Google Shape;454;p64"/>
          <p:cNvSpPr txBox="1"/>
          <p:nvPr>
            <p:ph idx="1" type="body"/>
          </p:nvPr>
        </p:nvSpPr>
        <p:spPr>
          <a:xfrm>
            <a:off x="130925" y="963386"/>
            <a:ext cx="8882100" cy="357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https://github.com/SerdarUnal132/pwm_openmpw</a:t>
            </a:r>
            <a:r>
              <a:rPr lang="tr"/>
              <a:t> reposundan PWM Standart ve Kalp Atışı modlarını sağlayan modüller alınmış, küçük değişiklikler yapılmış ve üzerlerine şartnameyi sağlayan ve yazmaçları bulunduran denetleyici modülü yazılmıştır.</a:t>
            </a:r>
            <a:endParaRPr/>
          </a:p>
        </p:txBody>
      </p:sp>
      <p:sp>
        <p:nvSpPr>
          <p:cNvPr id="455" name="Google Shape;455;p6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456" name="Google Shape;456;p64"/>
          <p:cNvSpPr/>
          <p:nvPr/>
        </p:nvSpPr>
        <p:spPr>
          <a:xfrm>
            <a:off x="2222675" y="2582718"/>
            <a:ext cx="4509600" cy="2158500"/>
          </a:xfrm>
          <a:prstGeom prst="ellipse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4"/>
          <p:cNvSpPr/>
          <p:nvPr/>
        </p:nvSpPr>
        <p:spPr>
          <a:xfrm>
            <a:off x="2721350" y="3145493"/>
            <a:ext cx="1296600" cy="108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4918325" y="3170336"/>
            <a:ext cx="1296600" cy="108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4"/>
          <p:cNvSpPr txBox="1"/>
          <p:nvPr/>
        </p:nvSpPr>
        <p:spPr>
          <a:xfrm>
            <a:off x="3505000" y="2290626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PWM Denetleyici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0" name="Google Shape;460;p64"/>
          <p:cNvSpPr txBox="1"/>
          <p:nvPr/>
        </p:nvSpPr>
        <p:spPr>
          <a:xfrm>
            <a:off x="2361640" y="2820594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PWM0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4558615" y="2872717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PWM1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2" name="Google Shape;462;p64"/>
          <p:cNvSpPr/>
          <p:nvPr/>
        </p:nvSpPr>
        <p:spPr>
          <a:xfrm>
            <a:off x="2842450" y="3366343"/>
            <a:ext cx="1054350" cy="273888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4"/>
          <p:cNvSpPr/>
          <p:nvPr/>
        </p:nvSpPr>
        <p:spPr>
          <a:xfrm>
            <a:off x="5039450" y="3347761"/>
            <a:ext cx="1054350" cy="273888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4"/>
          <p:cNvSpPr/>
          <p:nvPr/>
        </p:nvSpPr>
        <p:spPr>
          <a:xfrm>
            <a:off x="2942187" y="3772418"/>
            <a:ext cx="798000" cy="431100"/>
          </a:xfrm>
          <a:prstGeom prst="teardrop">
            <a:avLst>
              <a:gd fmla="val 10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4"/>
          <p:cNvSpPr/>
          <p:nvPr/>
        </p:nvSpPr>
        <p:spPr>
          <a:xfrm>
            <a:off x="5124912" y="3760986"/>
            <a:ext cx="798000" cy="431100"/>
          </a:xfrm>
          <a:prstGeom prst="teardrop">
            <a:avLst>
              <a:gd fmla="val 10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4"/>
          <p:cNvSpPr txBox="1"/>
          <p:nvPr/>
        </p:nvSpPr>
        <p:spPr>
          <a:xfrm>
            <a:off x="2340244" y="3284612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Standart Mod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7" name="Google Shape;467;p64"/>
          <p:cNvSpPr txBox="1"/>
          <p:nvPr/>
        </p:nvSpPr>
        <p:spPr>
          <a:xfrm>
            <a:off x="2385784" y="3736218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Kalp Atışı</a:t>
            </a: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 Modu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8" name="Google Shape;468;p64"/>
          <p:cNvSpPr txBox="1"/>
          <p:nvPr/>
        </p:nvSpPr>
        <p:spPr>
          <a:xfrm>
            <a:off x="4558613" y="3284612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Standart Mod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69" name="Google Shape;469;p64"/>
          <p:cNvSpPr txBox="1"/>
          <p:nvPr/>
        </p:nvSpPr>
        <p:spPr>
          <a:xfrm>
            <a:off x="4558634" y="3736218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Kalp Atışı Modu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Tasarım Akışı</a:t>
            </a:r>
            <a:endParaRPr/>
          </a:p>
        </p:txBody>
      </p:sp>
      <p:sp>
        <p:nvSpPr>
          <p:cNvPr id="475" name="Google Shape;475;p6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00" y="764314"/>
            <a:ext cx="5793543" cy="410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Tasarım Akışı - Nihai </a:t>
            </a:r>
            <a:r>
              <a:rPr lang="tr"/>
              <a:t>Tasarım</a:t>
            </a:r>
            <a:endParaRPr/>
          </a:p>
        </p:txBody>
      </p:sp>
      <p:sp>
        <p:nvSpPr>
          <p:cNvPr id="482" name="Google Shape;482;p6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 b="0" l="2296" r="0" t="0"/>
          <a:stretch/>
        </p:blipFill>
        <p:spPr>
          <a:xfrm>
            <a:off x="4773050" y="1067575"/>
            <a:ext cx="3833225" cy="37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6"/>
          <p:cNvSpPr txBox="1"/>
          <p:nvPr/>
        </p:nvSpPr>
        <p:spPr>
          <a:xfrm>
            <a:off x="410764" y="801625"/>
            <a:ext cx="4072800" cy="184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Frekans: </a:t>
            </a:r>
            <a:r>
              <a:rPr b="1" lang="tr" sz="1800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40 MHz</a:t>
            </a:r>
            <a:endParaRPr b="1" sz="1800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Alan: </a:t>
            </a:r>
            <a:r>
              <a:rPr b="1" lang="tr" sz="1800">
                <a:solidFill>
                  <a:srgbClr val="E06666"/>
                </a:solidFill>
                <a:latin typeface="Book Antiqua"/>
                <a:ea typeface="Book Antiqua"/>
                <a:cs typeface="Book Antiqua"/>
                <a:sym typeface="Book Antiqua"/>
              </a:rPr>
              <a:t>2500um x 2500um (</a:t>
            </a:r>
            <a:r>
              <a:rPr b="1" lang="tr" sz="1800">
                <a:solidFill>
                  <a:srgbClr val="EA9999"/>
                </a:solidFill>
                <a:latin typeface="Book Antiqua"/>
                <a:ea typeface="Book Antiqua"/>
                <a:cs typeface="Book Antiqua"/>
                <a:sym typeface="Book Antiqua"/>
              </a:rPr>
              <a:t>6.25 mm^2</a:t>
            </a:r>
            <a:r>
              <a:rPr b="1" lang="tr" sz="1800">
                <a:solidFill>
                  <a:srgbClr val="E06666"/>
                </a:solidFill>
                <a:latin typeface="Book Antiqua"/>
                <a:ea typeface="Book Antiqua"/>
                <a:cs typeface="Book Antiqua"/>
                <a:sym typeface="Book Antiqua"/>
              </a:rPr>
              <a:t>)</a:t>
            </a:r>
            <a:endParaRPr b="1" sz="1800">
              <a:solidFill>
                <a:srgbClr val="E06666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Güç Tüketimi: </a:t>
            </a:r>
            <a:r>
              <a:rPr b="1" lang="tr" sz="1800">
                <a:solidFill>
                  <a:srgbClr val="F1C232"/>
                </a:solidFill>
                <a:latin typeface="Book Antiqua"/>
                <a:ea typeface="Book Antiqua"/>
                <a:cs typeface="Book Antiqua"/>
                <a:sym typeface="Book Antiqua"/>
              </a:rPr>
              <a:t>124 miliWatt</a:t>
            </a:r>
            <a:endParaRPr b="1" sz="1800">
              <a:solidFill>
                <a:srgbClr val="F1C232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5" name="Google Shape;485;p66"/>
          <p:cNvSpPr txBox="1"/>
          <p:nvPr/>
        </p:nvSpPr>
        <p:spPr>
          <a:xfrm>
            <a:off x="1757775" y="2822256"/>
            <a:ext cx="1378800" cy="786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Fanout: </a:t>
            </a:r>
            <a:r>
              <a:rPr b="1" lang="tr" sz="1800">
                <a:solidFill>
                  <a:srgbClr val="3D85C6"/>
                </a:solidFill>
                <a:latin typeface="Book Antiqua"/>
                <a:ea typeface="Book Antiqua"/>
                <a:cs typeface="Book Antiqua"/>
                <a:sym typeface="Book Antiqua"/>
              </a:rPr>
              <a:t>736</a:t>
            </a:r>
            <a:endParaRPr b="1"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Anten: </a:t>
            </a:r>
            <a:r>
              <a:rPr b="1" lang="tr" sz="1800">
                <a:solidFill>
                  <a:srgbClr val="6AA84F"/>
                </a:solidFill>
                <a:latin typeface="Book Antiqua"/>
                <a:ea typeface="Book Antiqua"/>
                <a:cs typeface="Book Antiqua"/>
                <a:sym typeface="Book Antiqua"/>
              </a:rPr>
              <a:t>619</a:t>
            </a:r>
            <a:endParaRPr b="1">
              <a:solidFill>
                <a:srgbClr val="6AA84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410775" y="3778852"/>
            <a:ext cx="4072800" cy="103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741B47"/>
                </a:solidFill>
                <a:latin typeface="Book Antiqua"/>
                <a:ea typeface="Book Antiqua"/>
                <a:cs typeface="Book Antiqua"/>
                <a:sym typeface="Book Antiqua"/>
              </a:rPr>
              <a:t>DRC, LVS, Hold, Cap, Slew, Setup hatasız</a:t>
            </a:r>
            <a:endParaRPr b="1" sz="18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B45F06"/>
                </a:solidFill>
                <a:latin typeface="Book Antiqua"/>
                <a:ea typeface="Book Antiqua"/>
                <a:cs typeface="Book Antiqua"/>
                <a:sym typeface="Book Antiqua"/>
              </a:rPr>
              <a:t>Kapı seviyesi testlerini geçiyor</a:t>
            </a:r>
            <a:endParaRPr b="1">
              <a:solidFill>
                <a:srgbClr val="B45F0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Tasarım Akışı - Openlane Config</a:t>
            </a:r>
            <a:endParaRPr/>
          </a:p>
        </p:txBody>
      </p:sp>
      <p:sp>
        <p:nvSpPr>
          <p:cNvPr id="492" name="Google Shape;492;p67"/>
          <p:cNvSpPr txBox="1"/>
          <p:nvPr>
            <p:ph idx="1" type="body"/>
          </p:nvPr>
        </p:nvSpPr>
        <p:spPr>
          <a:xfrm>
            <a:off x="252032" y="863921"/>
            <a:ext cx="47988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"CLOCK_PERIOD": 25,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"PL_RESIZER_MAX_CAP_MARGIN": 85,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"GLB_RESIZER_MAX_CAP_MARGIN": 85,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"PL_RESIZER_MAX_SLEW_MARGIN": 80,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"GLB_RESIZER_MAX_SLEW_MARGIN": 80,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 sz="1700"/>
              <a:t>"PL_RESIZER_HOLD_MAX_BUFFER_PERCENT": 75,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tr" sz="1700"/>
              <a:t>"PL_RESIZER_SETUP_MAX_BUFFER_PERCENT": 75,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tr" sz="1600"/>
              <a:t>"GLB_RESIZER_HOLD_SLACK_MARGIN": 0.5,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tr" sz="1600"/>
              <a:t>"GLB_RESIZER_SETUP_SLACK_MARGIN": 0.5,</a:t>
            </a:r>
            <a:endParaRPr sz="1600"/>
          </a:p>
        </p:txBody>
      </p:sp>
      <p:sp>
        <p:nvSpPr>
          <p:cNvPr id="493" name="Google Shape;493;p6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494" name="Google Shape;494;p67"/>
          <p:cNvSpPr txBox="1"/>
          <p:nvPr/>
        </p:nvSpPr>
        <p:spPr>
          <a:xfrm>
            <a:off x="4895223" y="2761641"/>
            <a:ext cx="4117800" cy="18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"PL_RESIZER_ALLOW_SETUP_VIOS": 1,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"GLB_RESIZER_ALLOW_SETUP_VIOS": 1,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"FP_SIZING": "absolute",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"DIE_AREA": "0 0 2500 2500",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"PL_TARGET_DENSITY": 0.34,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95" name="Google Shape;495;p67"/>
          <p:cNvSpPr txBox="1"/>
          <p:nvPr/>
        </p:nvSpPr>
        <p:spPr>
          <a:xfrm>
            <a:off x="4667258" y="1253790"/>
            <a:ext cx="408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Openlane Commit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dc8e6bb151df7ee2b93d7e9d6a15abf6f224db4d (HEAD, tag: 2023.03.12)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●"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Skywater 130 PDK</a:t>
            </a: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t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e6f9c8876da77220403014b116761b0b2d79aab4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/>
              <a:t>Çip Tasarım Akışı - Tasarım Karşılaştırma</a:t>
            </a:r>
            <a:endParaRPr sz="3000"/>
          </a:p>
        </p:txBody>
      </p:sp>
      <p:sp>
        <p:nvSpPr>
          <p:cNvPr id="501" name="Google Shape;501;p68"/>
          <p:cNvSpPr txBox="1"/>
          <p:nvPr>
            <p:ph idx="1" type="body"/>
          </p:nvPr>
        </p:nvSpPr>
        <p:spPr>
          <a:xfrm>
            <a:off x="130925" y="899544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Güç Tüketimi</a:t>
            </a:r>
            <a:r>
              <a:rPr lang="tr" sz="1800"/>
              <a:t>: 5+ GigaWatt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Frekans: 50MHz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Anten: 1723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Alan: 3000um x 3000um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DRC,LVS,Hold,Cap,Setup </a:t>
            </a:r>
            <a:r>
              <a:rPr lang="tr" sz="1800"/>
              <a:t>hatasız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Kapı</a:t>
            </a:r>
            <a:r>
              <a:rPr lang="tr" sz="1800"/>
              <a:t> seviyesi testleri </a:t>
            </a:r>
            <a:r>
              <a:rPr lang="tr" sz="1800"/>
              <a:t>yapılmadı</a:t>
            </a:r>
            <a:endParaRPr sz="1800"/>
          </a:p>
        </p:txBody>
      </p:sp>
      <p:sp>
        <p:nvSpPr>
          <p:cNvPr id="502" name="Google Shape;502;p6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03" name="Google Shape;5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062" y="2794632"/>
            <a:ext cx="2034825" cy="21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8"/>
          <p:cNvPicPr preferRelativeResize="0"/>
          <p:nvPr/>
        </p:nvPicPr>
        <p:blipFill rotWithShape="1">
          <a:blip r:embed="rId4">
            <a:alphaModFix/>
          </a:blip>
          <a:srcRect b="0" l="2676" r="0" t="0"/>
          <a:stretch/>
        </p:blipFill>
        <p:spPr>
          <a:xfrm>
            <a:off x="5309750" y="2855850"/>
            <a:ext cx="21086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8"/>
          <p:cNvSpPr txBox="1"/>
          <p:nvPr>
            <p:ph idx="1" type="body"/>
          </p:nvPr>
        </p:nvSpPr>
        <p:spPr>
          <a:xfrm>
            <a:off x="4264025" y="803258"/>
            <a:ext cx="4073100" cy="263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Güç Tüketimi</a:t>
            </a:r>
            <a:r>
              <a:rPr lang="tr" sz="1800"/>
              <a:t>: 124 miliWatt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Frekans: 40MHz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Anten: 619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Alan: 2500um x 2500um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DRC,LVS,Hold,Cap,Setup </a:t>
            </a:r>
            <a:r>
              <a:rPr lang="tr" sz="1800"/>
              <a:t>hatasız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Kapı</a:t>
            </a:r>
            <a:r>
              <a:rPr lang="tr" sz="1800"/>
              <a:t> seviyesi testlerini </a:t>
            </a:r>
            <a:r>
              <a:rPr lang="tr" sz="1800"/>
              <a:t>geçiyor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tr" sz="1800"/>
              <a:t>Makrosuz (Tek top modül: user_processor.v)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Tasarım Akışı - OpenRAM</a:t>
            </a:r>
            <a:endParaRPr/>
          </a:p>
        </p:txBody>
      </p:sp>
      <p:sp>
        <p:nvSpPr>
          <p:cNvPr id="511" name="Google Shape;511;p69"/>
          <p:cNvSpPr txBox="1"/>
          <p:nvPr>
            <p:ph idx="1" type="body"/>
          </p:nvPr>
        </p:nvSpPr>
        <p:spPr>
          <a:xfrm>
            <a:off x="130925" y="920913"/>
            <a:ext cx="51906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tr" sz="1900"/>
              <a:t>LVS hataları.</a:t>
            </a:r>
            <a:endParaRPr sz="19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tr" sz="1900"/>
              <a:t>CAP hataları.</a:t>
            </a:r>
            <a:endParaRPr sz="19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tr" sz="1900"/>
              <a:t>Port yerlerinin uyumsuzluğu.</a:t>
            </a:r>
            <a:endParaRPr sz="19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tr" sz="1900"/>
              <a:t>Alan avantajının routing’den dolayı kullanılamaması.</a:t>
            </a:r>
            <a:endParaRPr sz="19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tr" sz="1900"/>
              <a:t>Makro olarak kullanıldığında alan avantajının, içerisindeki büyük boşluklardan dolayı daha da azalması.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12" name="Google Shape;512;p6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13" name="Google Shape;5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425" y="1049150"/>
            <a:ext cx="3087425" cy="37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Çip Tasarım Akışı - DFFRAM</a:t>
            </a:r>
            <a:endParaRPr/>
          </a:p>
        </p:txBody>
      </p:sp>
      <p:sp>
        <p:nvSpPr>
          <p:cNvPr id="519" name="Google Shape;519;p70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tr" sz="1700"/>
              <a:t>FlipFlop ve Latch tabanlı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tr" sz="1700"/>
              <a:t>Senkron okuma ve yazma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tr" sz="1700"/>
              <a:t>Özel cell yerleştirici (Sorunlu)</a:t>
            </a:r>
            <a:endParaRPr sz="1700"/>
          </a:p>
        </p:txBody>
      </p:sp>
      <p:sp>
        <p:nvSpPr>
          <p:cNvPr id="520" name="Google Shape;520;p7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75" y="1830050"/>
            <a:ext cx="3747101" cy="24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48725" y="1102763"/>
            <a:ext cx="1925800" cy="360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Çip Tasarım Akışı - RAM Karşılaştırma</a:t>
            </a:r>
            <a:endParaRPr sz="3100"/>
          </a:p>
        </p:txBody>
      </p:sp>
      <p:sp>
        <p:nvSpPr>
          <p:cNvPr id="528" name="Google Shape;528;p7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529" name="Google Shape;529;p71"/>
          <p:cNvGraphicFramePr/>
          <p:nvPr/>
        </p:nvGraphicFramePr>
        <p:xfrm>
          <a:off x="915500" y="146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{ABBA0CE8-AF84-4FAE-AF8D-A47B7C9EE472}</a:tableStyleId>
              </a:tblPr>
              <a:tblGrid>
                <a:gridCol w="1783400"/>
                <a:gridCol w="1783400"/>
                <a:gridCol w="1783400"/>
                <a:gridCol w="1783400"/>
              </a:tblGrid>
              <a:tr h="8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OpenRAM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DFFRAM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Kendi RAM’lerimiz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Alan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OpenLane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Frekans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2100"/>
                        <a:t>+++</a:t>
                      </a:r>
                      <a:endParaRPr sz="21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Çip Tasarım Akışı - Kendi RAM’lerimiz</a:t>
            </a:r>
            <a:endParaRPr sz="3100"/>
          </a:p>
        </p:txBody>
      </p:sp>
      <p:sp>
        <p:nvSpPr>
          <p:cNvPr id="535" name="Google Shape;535;p7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36" name="Google Shape;5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475" y="1207750"/>
            <a:ext cx="5173950" cy="33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2"/>
          <p:cNvSpPr txBox="1"/>
          <p:nvPr/>
        </p:nvSpPr>
        <p:spPr>
          <a:xfrm>
            <a:off x="337350" y="1371150"/>
            <a:ext cx="384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DFFRAM’den esinlenildi.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Tristate yok.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Latch yok.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Giriş çıkışlar en basit halde.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Timing hatası varsa buffer at geç.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Cap hatası varsa cap at geç.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ook Antiqua"/>
              <a:buChar char="●"/>
            </a:pPr>
            <a:r>
              <a:rPr lang="tr" sz="1600">
                <a:latin typeface="Book Antiqua"/>
                <a:ea typeface="Book Antiqua"/>
                <a:cs typeface="Book Antiqua"/>
                <a:sym typeface="Book Antiqua"/>
              </a:rPr>
              <a:t>Detaylı OpenLane kontrolü.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Çip Tasarım Akışı - Temiz Test Raporları</a:t>
            </a:r>
            <a:endParaRPr sz="3100"/>
          </a:p>
        </p:txBody>
      </p:sp>
      <p:sp>
        <p:nvSpPr>
          <p:cNvPr id="543" name="Google Shape;543;p7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44" name="Google Shape;5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50" y="1131725"/>
            <a:ext cx="3990575" cy="1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50" y="3337025"/>
            <a:ext cx="2495950" cy="10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50" y="1106287"/>
            <a:ext cx="317742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3262" y="3395125"/>
            <a:ext cx="5640400" cy="97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Kızıl İşlemci Tasarım Özeti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130925" y="1367808"/>
            <a:ext cx="8882100" cy="321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İşlemci </a:t>
            </a:r>
            <a:r>
              <a:rPr lang="tr"/>
              <a:t>Getir, Çöz - Yazmaç Oku, Yürüt ve Geri Yaz  olmak üzere sıralı 4  boru hattı aşamasından oluşmaktadır.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Bir seviyeli önbellek yapısı kullanılmıştır. </a:t>
            </a:r>
            <a:r>
              <a:rPr lang="tr"/>
              <a:t>Veri ve buyruk önbelleği eşit (2 KB) boyutlardadır ve toplam önbellek boyutu 4 KB’tır.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/>
              <a:t>Çipin seriminin gerçekleştirilmesi  OpenLane  akışı ile sağlanmıştır.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CSR buyrukları yoktur.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Openlane ve FPGA Optimizasyonu</a:t>
            </a:r>
            <a:endParaRPr/>
          </a:p>
        </p:txBody>
      </p:sp>
      <p:sp>
        <p:nvSpPr>
          <p:cNvPr id="553" name="Google Shape;553;p74"/>
          <p:cNvSpPr txBox="1"/>
          <p:nvPr>
            <p:ph idx="1" type="body"/>
          </p:nvPr>
        </p:nvSpPr>
        <p:spPr>
          <a:xfrm>
            <a:off x="130925" y="940375"/>
            <a:ext cx="8882100" cy="36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Kapı seviyesi ve davranışsal model arası geçişler `define ile sağlanır.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Testlerin hepsi kapı seviyesi önbelleklerle de geçiyor.</a:t>
            </a:r>
            <a:endParaRPr/>
          </a:p>
        </p:txBody>
      </p:sp>
      <p:sp>
        <p:nvSpPr>
          <p:cNvPr id="554" name="Google Shape;554;p7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55" name="Google Shape;55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13" y="2517765"/>
            <a:ext cx="3301925" cy="18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130925" y="898213"/>
            <a:ext cx="8882100" cy="373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Serim Öncesi: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RISC-V testleri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RISC-V</a:t>
            </a:r>
            <a:r>
              <a:rPr lang="tr"/>
              <a:t> Arch testleri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Random testler (aapg)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Benchmarklar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El Yapımı Testler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Verilog Testbenchleri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UART/SPI golden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PWM motor </a:t>
            </a:r>
            <a:r>
              <a:rPr lang="tr"/>
              <a:t>sürücü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FPGA testleri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Serim </a:t>
            </a:r>
            <a:r>
              <a:rPr lang="tr"/>
              <a:t>Sonrası</a:t>
            </a:r>
            <a:r>
              <a:rPr lang="t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Kapı</a:t>
            </a:r>
            <a:r>
              <a:rPr lang="tr"/>
              <a:t> seviyesi testler: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Cocotb ve verilog testbencleri sayesinde serim öncesi testleri kapı seviyesinde de çalıştırıldı.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FPGAler</a:t>
            </a:r>
            <a:endParaRPr/>
          </a:p>
        </p:txBody>
      </p:sp>
      <p:sp>
        <p:nvSpPr>
          <p:cNvPr id="568" name="Google Shape;568;p7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569" name="Google Shape;5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00" y="1044943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775" y="1009300"/>
            <a:ext cx="2819550" cy="2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50" y="1044943"/>
            <a:ext cx="2656575" cy="201899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6"/>
          <p:cNvSpPr txBox="1"/>
          <p:nvPr/>
        </p:nvSpPr>
        <p:spPr>
          <a:xfrm>
            <a:off x="2987668" y="2921471"/>
            <a:ext cx="33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Nexys A7-100T (xc7a100tcsg324-1)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3" name="Google Shape;573;p76"/>
          <p:cNvSpPr txBox="1"/>
          <p:nvPr/>
        </p:nvSpPr>
        <p:spPr>
          <a:xfrm>
            <a:off x="242004" y="3023351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VCU108 (xcvu095-ffva2104-2-e)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4" name="Google Shape;574;p76"/>
          <p:cNvSpPr txBox="1"/>
          <p:nvPr/>
        </p:nvSpPr>
        <p:spPr>
          <a:xfrm>
            <a:off x="6106488" y="3063950"/>
            <a:ext cx="24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Basys3 (xc7a35tcpg236-1)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5" name="Google Shape;575;p76"/>
          <p:cNvSpPr txBox="1"/>
          <p:nvPr/>
        </p:nvSpPr>
        <p:spPr>
          <a:xfrm>
            <a:off x="244801" y="3325354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125 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6" name="Google Shape;576;p76"/>
          <p:cNvSpPr txBox="1"/>
          <p:nvPr/>
        </p:nvSpPr>
        <p:spPr>
          <a:xfrm>
            <a:off x="3108710" y="3228414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60</a:t>
            </a: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 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7" name="Google Shape;577;p76"/>
          <p:cNvSpPr txBox="1"/>
          <p:nvPr/>
        </p:nvSpPr>
        <p:spPr>
          <a:xfrm>
            <a:off x="5848524" y="3366547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60 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8" name="Google Shape;578;p76"/>
          <p:cNvSpPr txBox="1"/>
          <p:nvPr/>
        </p:nvSpPr>
        <p:spPr>
          <a:xfrm>
            <a:off x="448800" y="3683100"/>
            <a:ext cx="27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307 CoreMark Iterations/Sec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2.5 CoreMark/MHz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79" name="Google Shape;579;p76"/>
          <p:cNvSpPr txBox="1"/>
          <p:nvPr/>
        </p:nvSpPr>
        <p:spPr>
          <a:xfrm>
            <a:off x="3272975" y="3583075"/>
            <a:ext cx="27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153</a:t>
            </a: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 CoreMark Iterations/Sec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2.55 CoreMark/MHz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80" name="Google Shape;580;p76"/>
          <p:cNvSpPr txBox="1"/>
          <p:nvPr/>
        </p:nvSpPr>
        <p:spPr>
          <a:xfrm>
            <a:off x="5972091" y="3664242"/>
            <a:ext cx="27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153 CoreMark Iterations/Sec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Book Antiqua"/>
                <a:ea typeface="Book Antiqua"/>
                <a:cs typeface="Book Antiqua"/>
                <a:sym typeface="Book Antiqua"/>
              </a:rPr>
              <a:t>2.55 CoreMark/MHz</a:t>
            </a:r>
            <a:endParaRPr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81" name="Google Shape;581;p76"/>
          <p:cNvSpPr txBox="1"/>
          <p:nvPr/>
        </p:nvSpPr>
        <p:spPr>
          <a:xfrm>
            <a:off x="6249888" y="4196006"/>
            <a:ext cx="218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Basys3 BRAM ve LUT yetmediği için RAM satırı ‘h5000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82" name="Google Shape;582;p76"/>
          <p:cNvSpPr txBox="1"/>
          <p:nvPr/>
        </p:nvSpPr>
        <p:spPr>
          <a:xfrm>
            <a:off x="3104461" y="4365350"/>
            <a:ext cx="27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latin typeface="Book Antiqua"/>
                <a:ea typeface="Book Antiqua"/>
                <a:cs typeface="Book Antiqua"/>
                <a:sym typeface="Book Antiqua"/>
              </a:rPr>
              <a:t>Vivado 2022.2</a:t>
            </a:r>
            <a:endParaRPr b="1" sz="20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583" name="Google Shape;583;p76"/>
          <p:cNvCxnSpPr/>
          <p:nvPr/>
        </p:nvCxnSpPr>
        <p:spPr>
          <a:xfrm>
            <a:off x="3034819" y="648281"/>
            <a:ext cx="0" cy="414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76"/>
          <p:cNvCxnSpPr/>
          <p:nvPr/>
        </p:nvCxnSpPr>
        <p:spPr>
          <a:xfrm>
            <a:off x="5972106" y="636840"/>
            <a:ext cx="0" cy="414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FPGAler - Utilization</a:t>
            </a:r>
            <a:endParaRPr/>
          </a:p>
        </p:txBody>
      </p:sp>
      <p:sp>
        <p:nvSpPr>
          <p:cNvPr id="590" name="Google Shape;590;p7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591" name="Google Shape;591;p77"/>
          <p:cNvGraphicFramePr/>
          <p:nvPr/>
        </p:nvGraphicFramePr>
        <p:xfrm>
          <a:off x="5511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{C9394C0A-C8C0-485A-9181-B1A33CCFAF4C}</a:tableStyleId>
              </a:tblPr>
              <a:tblGrid>
                <a:gridCol w="2653500"/>
                <a:gridCol w="1131025"/>
                <a:gridCol w="567225"/>
                <a:gridCol w="567175"/>
                <a:gridCol w="764300"/>
                <a:gridCol w="614550"/>
                <a:gridCol w="17440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FPGA Board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Frekans (MHz)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LUT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FF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BRAM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DSP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Toplam On-chip Güç (mW)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VCU108 (xcvu095-ffva2104-2-e)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125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7758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5545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128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1147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NEXYS A7-100T (xc7a100tcsg324-1)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60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8117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5541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128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279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BASYS3 (xc7a35tcpg236-1)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60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8194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5538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*32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240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Test - FPGAler - Utilization - Modüller</a:t>
            </a:r>
            <a:endParaRPr sz="3100"/>
          </a:p>
        </p:txBody>
      </p:sp>
      <p:sp>
        <p:nvSpPr>
          <p:cNvPr id="597" name="Google Shape;597;p7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598" name="Google Shape;598;p78"/>
          <p:cNvGraphicFramePr/>
          <p:nvPr/>
        </p:nvGraphicFramePr>
        <p:xfrm>
          <a:off x="2864325" y="125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{C9394C0A-C8C0-485A-9181-B1A33CCFAF4C}</a:tableStyleId>
              </a:tblPr>
              <a:tblGrid>
                <a:gridCol w="1693775"/>
                <a:gridCol w="583100"/>
                <a:gridCol w="583100"/>
                <a:gridCol w="5553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Modüller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LUT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FF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DSP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Belleksiz İşlemci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6969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5172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Çekirdek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3505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2826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UART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108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112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SPI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913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944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PWM</a:t>
                      </a:r>
                      <a:endParaRPr b="1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1092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647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0</a:t>
                      </a:r>
                      <a:endParaRPr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95250" marB="95250" marR="47625" marL="4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Programlama ve Test Ortamı</a:t>
            </a:r>
            <a:endParaRPr/>
          </a:p>
        </p:txBody>
      </p:sp>
      <p:sp>
        <p:nvSpPr>
          <p:cNvPr id="604" name="Google Shape;604;p7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05" name="Google Shape;6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11" y="951950"/>
            <a:ext cx="5022525" cy="37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Adım Adım Programlama</a:t>
            </a:r>
            <a:endParaRPr/>
          </a:p>
        </p:txBody>
      </p:sp>
      <p:sp>
        <p:nvSpPr>
          <p:cNvPr id="611" name="Google Shape;611;p8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12" name="Google Shape;6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75" y="790750"/>
            <a:ext cx="4869673" cy="376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Adım Adım Programlama</a:t>
            </a:r>
            <a:endParaRPr/>
          </a:p>
        </p:txBody>
      </p:sp>
      <p:sp>
        <p:nvSpPr>
          <p:cNvPr id="618" name="Google Shape;618;p8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19" name="Google Shape;6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363" y="1040618"/>
            <a:ext cx="4889226" cy="351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Adım Adım Programlama</a:t>
            </a:r>
            <a:endParaRPr/>
          </a:p>
        </p:txBody>
      </p:sp>
      <p:sp>
        <p:nvSpPr>
          <p:cNvPr id="625" name="Google Shape;625;p8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26" name="Google Shape;6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363" y="1040618"/>
            <a:ext cx="4889226" cy="351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RISCV ve RISCV Arch Testleri</a:t>
            </a:r>
            <a:endParaRPr/>
          </a:p>
        </p:txBody>
      </p:sp>
      <p:sp>
        <p:nvSpPr>
          <p:cNvPr id="632" name="Google Shape;632;p8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33" name="Google Shape;6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07" y="1893881"/>
            <a:ext cx="761047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3"/>
          <p:cNvSpPr txBox="1"/>
          <p:nvPr/>
        </p:nvSpPr>
        <p:spPr>
          <a:xfrm>
            <a:off x="548525" y="1004475"/>
            <a:ext cx="46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ook Antiqua"/>
              <a:buChar char="●"/>
            </a:pPr>
            <a:r>
              <a:rPr lang="tr" sz="2000">
                <a:latin typeface="Book Antiqua"/>
                <a:ea typeface="Book Antiqua"/>
                <a:cs typeface="Book Antiqua"/>
                <a:sym typeface="Book Antiqua"/>
              </a:rPr>
              <a:t>Python + Cocotb</a:t>
            </a:r>
            <a:endParaRPr sz="20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KIZIL İşlemci Tasarım Özeti</a:t>
            </a:r>
            <a:endParaRPr/>
          </a:p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788" y="825743"/>
            <a:ext cx="5974371" cy="410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Rastgele Testler</a:t>
            </a:r>
            <a:endParaRPr/>
          </a:p>
        </p:txBody>
      </p:sp>
      <p:sp>
        <p:nvSpPr>
          <p:cNvPr id="640" name="Google Shape;640;p84"/>
          <p:cNvSpPr txBox="1"/>
          <p:nvPr>
            <p:ph idx="1" type="body"/>
          </p:nvPr>
        </p:nvSpPr>
        <p:spPr>
          <a:xfrm>
            <a:off x="130925" y="1284975"/>
            <a:ext cx="3509400" cy="293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tr">
                <a:solidFill>
                  <a:srgbClr val="A64D79"/>
                </a:solidFill>
              </a:rPr>
              <a:t>COCOTB</a:t>
            </a:r>
            <a:r>
              <a:rPr lang="tr"/>
              <a:t> + </a:t>
            </a:r>
            <a:r>
              <a:rPr b="1" lang="tr">
                <a:solidFill>
                  <a:srgbClr val="CC4125"/>
                </a:solidFill>
              </a:rPr>
              <a:t>AAPG</a:t>
            </a:r>
            <a:r>
              <a:rPr lang="tr"/>
              <a:t> + </a:t>
            </a:r>
            <a:r>
              <a:rPr b="1" lang="tr">
                <a:solidFill>
                  <a:srgbClr val="3D85C6"/>
                </a:solidFill>
              </a:rPr>
              <a:t>SPIKE</a:t>
            </a:r>
            <a:r>
              <a:rPr lang="t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Trace ve signature </a:t>
            </a:r>
            <a:r>
              <a:rPr lang="tr"/>
              <a:t>karşılaştırması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Random Coverage Testleri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IMC eklentili binlerce rastgele buyruk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Bug çözücü</a:t>
            </a:r>
            <a:endParaRPr/>
          </a:p>
        </p:txBody>
      </p:sp>
      <p:sp>
        <p:nvSpPr>
          <p:cNvPr id="641" name="Google Shape;641;p84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42" name="Google Shape;6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888" y="1452025"/>
            <a:ext cx="4896727" cy="25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UART</a:t>
            </a:r>
            <a:endParaRPr/>
          </a:p>
        </p:txBody>
      </p:sp>
      <p:sp>
        <p:nvSpPr>
          <p:cNvPr id="648" name="Google Shape;648;p8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49" name="Google Shape;64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46" y="735815"/>
            <a:ext cx="1617125" cy="15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5"/>
          <p:cNvSpPr txBox="1"/>
          <p:nvPr/>
        </p:nvSpPr>
        <p:spPr>
          <a:xfrm>
            <a:off x="384671" y="1460413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UART RX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51" name="Google Shape;651;p85"/>
          <p:cNvSpPr txBox="1"/>
          <p:nvPr/>
        </p:nvSpPr>
        <p:spPr>
          <a:xfrm>
            <a:off x="384671" y="1961888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UART TX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52" name="Google Shape;652;p85"/>
          <p:cNvSpPr txBox="1"/>
          <p:nvPr/>
        </p:nvSpPr>
        <p:spPr>
          <a:xfrm>
            <a:off x="380344" y="2406370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UART Buffer Stres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653" name="Google Shape;65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00" y="1460425"/>
            <a:ext cx="1585850" cy="14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746" y="3158312"/>
            <a:ext cx="1745625" cy="16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5887" y="3181125"/>
            <a:ext cx="1696790" cy="15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5423" y="1334917"/>
            <a:ext cx="1617125" cy="151165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5"/>
          <p:cNvSpPr txBox="1"/>
          <p:nvPr/>
        </p:nvSpPr>
        <p:spPr>
          <a:xfrm>
            <a:off x="380350" y="2850850"/>
            <a:ext cx="297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Golden Model:</a:t>
            </a:r>
            <a:r>
              <a:rPr lang="tr"/>
              <a:t> </a:t>
            </a:r>
            <a:r>
              <a:rPr lang="tr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8"/>
              </a:rPr>
              <a:t>https://github.com/alexforencich/cocotbext-uart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SPI</a:t>
            </a:r>
            <a:endParaRPr/>
          </a:p>
        </p:txBody>
      </p:sp>
      <p:sp>
        <p:nvSpPr>
          <p:cNvPr id="663" name="Google Shape;663;p8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64" name="Google Shape;664;p86"/>
          <p:cNvSpPr txBox="1"/>
          <p:nvPr/>
        </p:nvSpPr>
        <p:spPr>
          <a:xfrm>
            <a:off x="384671" y="1460413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SPI</a:t>
            </a: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 Alıcı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65" name="Google Shape;665;p86"/>
          <p:cNvSpPr txBox="1"/>
          <p:nvPr/>
        </p:nvSpPr>
        <p:spPr>
          <a:xfrm>
            <a:off x="384671" y="1961888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SPI</a:t>
            </a: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 Verici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66" name="Google Shape;666;p86"/>
          <p:cNvSpPr txBox="1"/>
          <p:nvPr/>
        </p:nvSpPr>
        <p:spPr>
          <a:xfrm>
            <a:off x="380344" y="2406370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SPI Arduino Slave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67" name="Google Shape;667;p86"/>
          <p:cNvSpPr txBox="1"/>
          <p:nvPr/>
        </p:nvSpPr>
        <p:spPr>
          <a:xfrm>
            <a:off x="380350" y="2850850"/>
            <a:ext cx="561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Golden Model:</a:t>
            </a:r>
            <a:r>
              <a:rPr lang="tr"/>
              <a:t> </a:t>
            </a:r>
            <a:r>
              <a:rPr lang="tr" u="sng">
                <a:solidFill>
                  <a:schemeClr val="hlink"/>
                </a:solidFill>
                <a:latin typeface="Book Antiqua"/>
                <a:ea typeface="Book Antiqua"/>
                <a:cs typeface="Book Antiqua"/>
                <a:sym typeface="Book Antiqua"/>
                <a:hlinkClick r:id="rId3"/>
              </a:rPr>
              <a:t>https://github.com/schang412/cocotbext-spi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PWM</a:t>
            </a:r>
            <a:endParaRPr/>
          </a:p>
        </p:txBody>
      </p:sp>
      <p:sp>
        <p:nvSpPr>
          <p:cNvPr id="673" name="Google Shape;673;p8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74" name="Google Shape;674;p87"/>
          <p:cNvSpPr txBox="1"/>
          <p:nvPr/>
        </p:nvSpPr>
        <p:spPr>
          <a:xfrm>
            <a:off x="548522" y="1567272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PWM Standart Modu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75" name="Google Shape;675;p87"/>
          <p:cNvSpPr txBox="1"/>
          <p:nvPr/>
        </p:nvSpPr>
        <p:spPr>
          <a:xfrm>
            <a:off x="548522" y="2068747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PWM Kalp Atışı Modu Testleri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76" name="Google Shape;676;p87"/>
          <p:cNvSpPr txBox="1"/>
          <p:nvPr/>
        </p:nvSpPr>
        <p:spPr>
          <a:xfrm>
            <a:off x="544195" y="2513229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ook Antiqua"/>
              <a:buChar char="●"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L298N Motor Sürücü İle Motor Sürme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677" name="Google Shape;6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676" y="1567284"/>
            <a:ext cx="1702550" cy="17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El Yapımı </a:t>
            </a:r>
            <a:r>
              <a:rPr lang="tr"/>
              <a:t>RAM’ler</a:t>
            </a:r>
            <a:endParaRPr/>
          </a:p>
        </p:txBody>
      </p:sp>
      <p:sp>
        <p:nvSpPr>
          <p:cNvPr id="683" name="Google Shape;683;p88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El yapımı RAM’ler bütün testleri (kapı seviyesi dahil) geçiyor.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DFFRAM’in testlerini bile geçiyor.</a:t>
            </a:r>
            <a:endParaRPr/>
          </a:p>
        </p:txBody>
      </p:sp>
      <p:sp>
        <p:nvSpPr>
          <p:cNvPr id="684" name="Google Shape;684;p8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85" name="Google Shape;6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25" y="1704175"/>
            <a:ext cx="64674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Test - Kapı Seviyesi (Serim Sonrası Test)</a:t>
            </a:r>
            <a:endParaRPr sz="3100"/>
          </a:p>
        </p:txBody>
      </p:sp>
      <p:sp>
        <p:nvSpPr>
          <p:cNvPr id="691" name="Google Shape;691;p89"/>
          <p:cNvSpPr txBox="1"/>
          <p:nvPr>
            <p:ph idx="1" type="body"/>
          </p:nvPr>
        </p:nvSpPr>
        <p:spPr>
          <a:xfrm>
            <a:off x="102429" y="906665"/>
            <a:ext cx="31095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tr" sz="1800"/>
              <a:t>Teknofest wrapper verilog kodu, saat ve reset sinyalinin içeride üretilmesi ve belleğe initial dosyası verilmesi ile gate-level testbench’e çevrilmiştir.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tr" sz="1800"/>
              <a:t>Riscv testleri ile icarus üzerinden denenmiş ve çalıştığı görülmüştür.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2" name="Google Shape;692;p8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693" name="Google Shape;6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400" y="1086613"/>
            <a:ext cx="5687675" cy="33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0"/>
          <p:cNvSpPr txBox="1"/>
          <p:nvPr>
            <p:ph type="title"/>
          </p:nvPr>
        </p:nvSpPr>
        <p:spPr>
          <a:xfrm>
            <a:off x="130950" y="91043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Coremark - Nexys A7 (60 MHz)</a:t>
            </a:r>
            <a:endParaRPr/>
          </a:p>
        </p:txBody>
      </p:sp>
      <p:sp>
        <p:nvSpPr>
          <p:cNvPr id="699" name="Google Shape;699;p9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00" name="Google Shape;7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2384246"/>
            <a:ext cx="53721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0"/>
          <p:cNvSpPr txBox="1"/>
          <p:nvPr/>
        </p:nvSpPr>
        <p:spPr>
          <a:xfrm>
            <a:off x="3853089" y="1220389"/>
            <a:ext cx="3646200" cy="92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40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153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CoreMark Iterations/Sec</a:t>
            </a:r>
            <a:endParaRPr b="1"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4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2.55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CoreMark/MHz</a:t>
            </a:r>
            <a:endParaRPr sz="20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02" name="Google Shape;702;p90"/>
          <p:cNvSpPr txBox="1"/>
          <p:nvPr>
            <p:ph idx="1" type="body"/>
          </p:nvPr>
        </p:nvSpPr>
        <p:spPr>
          <a:xfrm>
            <a:off x="1586025" y="1357949"/>
            <a:ext cx="2025900" cy="4872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</a:rPr>
              <a:t>2000 iterasyon</a:t>
            </a:r>
            <a:r>
              <a:rPr lang="tr"/>
              <a:t>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1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Coremark - VCU108 (125 MHz)</a:t>
            </a:r>
            <a:endParaRPr/>
          </a:p>
        </p:txBody>
      </p:sp>
      <p:sp>
        <p:nvSpPr>
          <p:cNvPr id="708" name="Google Shape;708;p9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09" name="Google Shape;7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13" y="1997629"/>
            <a:ext cx="6721925" cy="2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1"/>
          <p:cNvSpPr txBox="1"/>
          <p:nvPr/>
        </p:nvSpPr>
        <p:spPr>
          <a:xfrm>
            <a:off x="3882401" y="949532"/>
            <a:ext cx="3646200" cy="92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307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CoreMark Iterations/Sec</a:t>
            </a:r>
            <a:endParaRPr b="1"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2.5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CoreMark/MHz</a:t>
            </a:r>
            <a:endParaRPr sz="20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11" name="Google Shape;711;p91"/>
          <p:cNvSpPr txBox="1"/>
          <p:nvPr>
            <p:ph idx="1" type="body"/>
          </p:nvPr>
        </p:nvSpPr>
        <p:spPr>
          <a:xfrm>
            <a:off x="1615325" y="1087076"/>
            <a:ext cx="2025900" cy="4731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</a:rPr>
              <a:t>4</a:t>
            </a:r>
            <a:r>
              <a:rPr lang="tr">
                <a:solidFill>
                  <a:schemeClr val="lt1"/>
                </a:solidFill>
              </a:rPr>
              <a:t>000 iterasyon</a:t>
            </a:r>
            <a:r>
              <a:rPr lang="tr"/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CoreMark Karşılaştırma</a:t>
            </a:r>
            <a:endParaRPr/>
          </a:p>
        </p:txBody>
      </p:sp>
      <p:sp>
        <p:nvSpPr>
          <p:cNvPr id="717" name="Google Shape;717;p9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18" name="Google Shape;718;p9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427" y="972050"/>
            <a:ext cx="6321150" cy="39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2"/>
          <p:cNvSpPr/>
          <p:nvPr/>
        </p:nvSpPr>
        <p:spPr>
          <a:xfrm>
            <a:off x="4337375" y="2511725"/>
            <a:ext cx="428400" cy="16752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0" name="Google Shape;720;p92"/>
          <p:cNvCxnSpPr>
            <a:stCxn id="719" idx="0"/>
            <a:endCxn id="721" idx="2"/>
          </p:cNvCxnSpPr>
          <p:nvPr/>
        </p:nvCxnSpPr>
        <p:spPr>
          <a:xfrm rot="10800000">
            <a:off x="4092575" y="1330925"/>
            <a:ext cx="459000" cy="11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92"/>
          <p:cNvCxnSpPr>
            <a:endCxn id="723" idx="2"/>
          </p:cNvCxnSpPr>
          <p:nvPr/>
        </p:nvCxnSpPr>
        <p:spPr>
          <a:xfrm flipH="1" rot="10800000">
            <a:off x="5161576" y="1330825"/>
            <a:ext cx="1208700" cy="12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92"/>
          <p:cNvSpPr txBox="1"/>
          <p:nvPr/>
        </p:nvSpPr>
        <p:spPr>
          <a:xfrm>
            <a:off x="3177247" y="869125"/>
            <a:ext cx="18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E06666"/>
                </a:solidFill>
                <a:latin typeface="Book Antiqua"/>
                <a:ea typeface="Book Antiqua"/>
                <a:cs typeface="Book Antiqua"/>
                <a:sym typeface="Book Antiqua"/>
              </a:rPr>
              <a:t>4 KB</a:t>
            </a: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 Önbellek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23" name="Google Shape;723;p92"/>
          <p:cNvSpPr txBox="1"/>
          <p:nvPr/>
        </p:nvSpPr>
        <p:spPr>
          <a:xfrm>
            <a:off x="5203276" y="869125"/>
            <a:ext cx="233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3D85C6"/>
                </a:solidFill>
                <a:latin typeface="Book Antiqua"/>
                <a:ea typeface="Book Antiqua"/>
                <a:cs typeface="Book Antiqua"/>
                <a:sym typeface="Book Antiqua"/>
              </a:rPr>
              <a:t>6</a:t>
            </a:r>
            <a:r>
              <a:rPr b="1" lang="tr" sz="1800">
                <a:solidFill>
                  <a:srgbClr val="3D85C6"/>
                </a:solidFill>
                <a:latin typeface="Book Antiqua"/>
                <a:ea typeface="Book Antiqua"/>
                <a:cs typeface="Book Antiqua"/>
                <a:sym typeface="Book Antiqua"/>
              </a:rPr>
              <a:t>4 KB</a:t>
            </a: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 Önbellek ??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cxnSp>
        <p:nvCxnSpPr>
          <p:cNvPr id="724" name="Google Shape;724;p92"/>
          <p:cNvCxnSpPr/>
          <p:nvPr/>
        </p:nvCxnSpPr>
        <p:spPr>
          <a:xfrm rot="10800000">
            <a:off x="1389075" y="1667025"/>
            <a:ext cx="114210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92"/>
          <p:cNvSpPr txBox="1"/>
          <p:nvPr/>
        </p:nvSpPr>
        <p:spPr>
          <a:xfrm>
            <a:off x="-3" y="1098450"/>
            <a:ext cx="183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A64D79"/>
                </a:solidFill>
                <a:latin typeface="Book Antiqua"/>
                <a:ea typeface="Book Antiqua"/>
                <a:cs typeface="Book Antiqua"/>
                <a:sym typeface="Book Antiqua"/>
              </a:rPr>
              <a:t>64 KB</a:t>
            </a: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 L1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+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rgbClr val="674EA7"/>
                </a:solidFill>
                <a:latin typeface="Book Antiqua"/>
                <a:ea typeface="Book Antiqua"/>
                <a:cs typeface="Book Antiqua"/>
                <a:sym typeface="Book Antiqua"/>
              </a:rPr>
              <a:t>512 KB</a:t>
            </a: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 L2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latin typeface="Book Antiqua"/>
                <a:ea typeface="Book Antiqua"/>
                <a:cs typeface="Book Antiqua"/>
                <a:sym typeface="Book Antiqua"/>
              </a:rPr>
              <a:t>Önbellek ??</a:t>
            </a:r>
            <a:endParaRPr b="1" sz="18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/>
              <a:t>Test - CoreMark - Veri Önbelleği Hit Rate</a:t>
            </a:r>
            <a:endParaRPr sz="3000"/>
          </a:p>
        </p:txBody>
      </p:sp>
      <p:sp>
        <p:nvSpPr>
          <p:cNvPr id="731" name="Google Shape;731;p93"/>
          <p:cNvSpPr txBox="1"/>
          <p:nvPr>
            <p:ph idx="1" type="body"/>
          </p:nvPr>
        </p:nvSpPr>
        <p:spPr>
          <a:xfrm>
            <a:off x="487325" y="992150"/>
            <a:ext cx="3160500" cy="14370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</a:rPr>
              <a:t>50 ms boyunca CoreMark çalıştırılarak Veri Önbelleğinin hit rate’i yanda görüldüğü gibi ölçülmüştür.</a:t>
            </a:r>
            <a:r>
              <a:rPr lang="tr"/>
              <a:t> </a:t>
            </a:r>
            <a:endParaRPr/>
          </a:p>
        </p:txBody>
      </p:sp>
      <p:sp>
        <p:nvSpPr>
          <p:cNvPr id="732" name="Google Shape;732;p9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33" name="Google Shape;7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400" y="1907050"/>
            <a:ext cx="4949925" cy="16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3"/>
          <p:cNvSpPr txBox="1"/>
          <p:nvPr/>
        </p:nvSpPr>
        <p:spPr>
          <a:xfrm>
            <a:off x="487325" y="2576725"/>
            <a:ext cx="3066900" cy="163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21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CoreMark’ın zamanda yerellik özelliğinden çokça faydalanması nedeni ile hit rate %97.8 olarak ölçülmüştür.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30925" y="133154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İsterlerin Sağlanması</a:t>
            </a:r>
            <a:endParaRPr/>
          </a:p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177" name="Google Shape;177;p31"/>
          <p:cNvGraphicFramePr/>
          <p:nvPr/>
        </p:nvGraphicFramePr>
        <p:xfrm>
          <a:off x="1700213" y="10469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{C9394C0A-C8C0-485A-9181-B1A33CCFAF4C}</a:tableStyleId>
              </a:tblPr>
              <a:tblGrid>
                <a:gridCol w="2876550"/>
                <a:gridCol w="2867025"/>
              </a:tblGrid>
              <a:tr h="381000">
                <a:tc>
                  <a:txBody>
                    <a:bodyPr/>
                    <a:lstStyle/>
                    <a:p>
                      <a:pPr indent="0" lvl="0" marL="12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Sayısal Tasarım Kategorisinde Başarı Kriterleri</a:t>
                      </a:r>
                      <a:endParaRPr b="1"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KIZIL İşlemci</a:t>
                      </a:r>
                      <a:endParaRPr b="1"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Tasarımların github reposuna yüklenerek düzenli periyotlarla güncellenmesi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İşlemcinin şartnamedeki tüm 32 bit talimat uzantılarını desteklemesi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Modüllerin SoC seviyesinde birleştirilmiş ve çalışır durumda olması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SoC’un test ve benchmark yazılımlarını başarı ile tamamlaması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Tasarım çıktıları bölümünde verilen çıktıların top modül için elde edilmesi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SoC’un serim sonrası testleri başarıyla geçmesi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√</a:t>
                      </a:r>
                      <a:endParaRPr sz="1200">
                        <a:latin typeface="Book Antiqua"/>
                        <a:ea typeface="Book Antiqua"/>
                        <a:cs typeface="Book Antiqua"/>
                        <a:sym typeface="Book Antiqua"/>
                      </a:endParaRPr>
                    </a:p>
                  </a:txBody>
                  <a:tcPr marT="20950" marB="91425" marR="3175" marL="31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4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Test - CoreMark - Değişikliklerin Etkisi</a:t>
            </a:r>
            <a:endParaRPr sz="3100"/>
          </a:p>
        </p:txBody>
      </p:sp>
      <p:sp>
        <p:nvSpPr>
          <p:cNvPr id="740" name="Google Shape;740;p94"/>
          <p:cNvSpPr txBox="1"/>
          <p:nvPr>
            <p:ph idx="12" type="sldNum"/>
          </p:nvPr>
        </p:nvSpPr>
        <p:spPr>
          <a:xfrm>
            <a:off x="8188249" y="47835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graphicFrame>
        <p:nvGraphicFramePr>
          <p:cNvPr id="741" name="Google Shape;741;p94"/>
          <p:cNvGraphicFramePr/>
          <p:nvPr/>
        </p:nvGraphicFramePr>
        <p:xfrm>
          <a:off x="165300" y="113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{ABBA0CE8-AF84-4FAE-AF8D-A47B7C9EE472}</a:tableStyleId>
              </a:tblPr>
              <a:tblGrid>
                <a:gridCol w="2170725"/>
                <a:gridCol w="2170725"/>
                <a:gridCol w="2170725"/>
                <a:gridCol w="2170725"/>
              </a:tblGrid>
              <a:tr h="64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Yapılan Tasarım Değişikliği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Eski CoreMark Skoru (Coremark/Sec)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Yeni Coremark Skoru </a:t>
                      </a:r>
                      <a:r>
                        <a:rPr lang="tr">
                          <a:solidFill>
                            <a:schemeClr val="lt1"/>
                          </a:solidFill>
                        </a:rPr>
                        <a:t>(Coremark/Sec)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>
                          <a:solidFill>
                            <a:schemeClr val="lt1"/>
                          </a:solidFill>
                        </a:rPr>
                        <a:t>Performans Artışı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5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Çarpma İşlemine Yönlendirme Eklenmesi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166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181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%9.0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200"/>
                        <a:t>Veri Önbelleğinin Tek Yollu OpenRam’den İki Yollu Kombinasyonel Flip-Flop Devresine Çevirilmesi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181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237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%30.9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BTB yerine Toplayıcı Tabanlı Atlama Adresi Hesaplayıcı Kullanılması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237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%7.5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Buyruk Önbelleğinin Tek Yoldan İki Yolluya Çevrilmesi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%0.8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2" name="Google Shape;742;p94"/>
          <p:cNvSpPr txBox="1"/>
          <p:nvPr/>
        </p:nvSpPr>
        <p:spPr>
          <a:xfrm>
            <a:off x="84353" y="735824"/>
            <a:ext cx="40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C00000"/>
                </a:solidFill>
                <a:latin typeface="Book Antiqua"/>
                <a:ea typeface="Book Antiqua"/>
                <a:cs typeface="Book Antiqua"/>
                <a:sym typeface="Book Antiqua"/>
              </a:rPr>
              <a:t>VCU108 → 100 MHz</a:t>
            </a:r>
            <a:endParaRPr b="1">
              <a:solidFill>
                <a:srgbClr val="C0000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5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Dhrystone </a:t>
            </a:r>
            <a:r>
              <a:rPr lang="tr"/>
              <a:t>- Nexys A7 (60 MHz)</a:t>
            </a:r>
            <a:endParaRPr/>
          </a:p>
        </p:txBody>
      </p:sp>
      <p:sp>
        <p:nvSpPr>
          <p:cNvPr id="748" name="Google Shape;748;p95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49" name="Google Shape;7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63" y="852618"/>
            <a:ext cx="2347386" cy="410288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5"/>
          <p:cNvSpPr txBox="1"/>
          <p:nvPr/>
        </p:nvSpPr>
        <p:spPr>
          <a:xfrm>
            <a:off x="504825" y="2349963"/>
            <a:ext cx="3812400" cy="1108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123227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Dhrystone per second</a:t>
            </a:r>
            <a:endParaRPr b="1"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8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Microseconds for one run through Dhrystone</a:t>
            </a:r>
            <a:endParaRPr sz="20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51" name="Google Shape;751;p95"/>
          <p:cNvSpPr txBox="1"/>
          <p:nvPr>
            <p:ph idx="1" type="body"/>
          </p:nvPr>
        </p:nvSpPr>
        <p:spPr>
          <a:xfrm>
            <a:off x="1094475" y="1647550"/>
            <a:ext cx="2633100" cy="4611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</a:rPr>
              <a:t>2 milyon iterasyon</a:t>
            </a:r>
            <a:r>
              <a:rPr lang="tr"/>
              <a:t>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6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Dhrystone - VCU108 (125 MHz)</a:t>
            </a:r>
            <a:endParaRPr/>
          </a:p>
        </p:txBody>
      </p:sp>
      <p:sp>
        <p:nvSpPr>
          <p:cNvPr id="757" name="Google Shape;757;p96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58" name="Google Shape;75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83" y="785703"/>
            <a:ext cx="2391663" cy="410288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6"/>
          <p:cNvSpPr txBox="1"/>
          <p:nvPr/>
        </p:nvSpPr>
        <p:spPr>
          <a:xfrm>
            <a:off x="504825" y="2349963"/>
            <a:ext cx="3812400" cy="1108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0000FF"/>
                </a:solidFill>
                <a:latin typeface="Book Antiqua"/>
                <a:ea typeface="Book Antiqua"/>
                <a:cs typeface="Book Antiqua"/>
                <a:sym typeface="Book Antiqua"/>
              </a:rPr>
              <a:t>349232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Dhrystone per second</a:t>
            </a:r>
            <a:endParaRPr b="1" sz="20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0000"/>
                </a:solidFill>
                <a:latin typeface="Book Antiqua"/>
                <a:ea typeface="Book Antiqua"/>
                <a:cs typeface="Book Antiqua"/>
                <a:sym typeface="Book Antiqua"/>
              </a:rPr>
              <a:t>2</a:t>
            </a:r>
            <a:r>
              <a:rPr b="1" lang="tr" sz="20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Microseconds for one run through Dhrystone</a:t>
            </a:r>
            <a:endParaRPr sz="20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60" name="Google Shape;760;p96"/>
          <p:cNvSpPr txBox="1"/>
          <p:nvPr>
            <p:ph idx="1" type="body"/>
          </p:nvPr>
        </p:nvSpPr>
        <p:spPr>
          <a:xfrm>
            <a:off x="1094475" y="1647550"/>
            <a:ext cx="2633100" cy="461100"/>
          </a:xfrm>
          <a:prstGeom prst="rect">
            <a:avLst/>
          </a:prstGeom>
          <a:solidFill>
            <a:srgbClr val="98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</a:rPr>
              <a:t>3</a:t>
            </a:r>
            <a:r>
              <a:rPr lang="tr">
                <a:solidFill>
                  <a:schemeClr val="lt1"/>
                </a:solidFill>
              </a:rPr>
              <a:t> milyon iterasyon</a:t>
            </a:r>
            <a:r>
              <a:rPr lang="tr"/>
              <a:t>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7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Özel Buyruklar</a:t>
            </a:r>
            <a:endParaRPr/>
          </a:p>
        </p:txBody>
      </p:sp>
      <p:sp>
        <p:nvSpPr>
          <p:cNvPr id="766" name="Google Shape;766;p97"/>
          <p:cNvSpPr txBox="1"/>
          <p:nvPr>
            <p:ph idx="1" type="body"/>
          </p:nvPr>
        </p:nvSpPr>
        <p:spPr>
          <a:xfrm>
            <a:off x="130925" y="930245"/>
            <a:ext cx="8882100" cy="373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RISC-V test makroları ile özel buyrukları destekleyen testler yazıldı.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Assembly inline Tütel testleri de denendi.</a:t>
            </a:r>
            <a:endParaRPr/>
          </a:p>
        </p:txBody>
      </p:sp>
      <p:sp>
        <p:nvSpPr>
          <p:cNvPr id="767" name="Google Shape;767;p97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768" name="Google Shape;768;p97"/>
          <p:cNvSpPr txBox="1"/>
          <p:nvPr/>
        </p:nvSpPr>
        <p:spPr>
          <a:xfrm>
            <a:off x="1284275" y="1797316"/>
            <a:ext cx="6575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TEST_RR_DEST_BYPASS</a:t>
            </a:r>
            <a:r>
              <a:rPr lang="tr"/>
              <a:t>( 10, 1, hmdst, 0xb, 0x95ef299f, 0x1065418b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TEST_RR_SRC12_BYPASS</a:t>
            </a:r>
            <a:r>
              <a:rPr lang="tr"/>
              <a:t>( 16, 1, 1, hmdst, 0xb, 0x95ef299f, 0x1065418b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TEST_RR_SRC21_BYPASS</a:t>
            </a:r>
            <a:r>
              <a:rPr lang="tr"/>
              <a:t>( 22, 1, 1, hmdst, 0xb, 0x95ef299f, 0x1065418b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TEST_RR_ZEROSRC1</a:t>
            </a:r>
            <a:r>
              <a:rPr lang="tr"/>
              <a:t>( 24, hmdst, 0x14, 0x95ef299f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TEST_RR_ZEROSRC2</a:t>
            </a:r>
            <a:r>
              <a:rPr lang="tr"/>
              <a:t>( 25, hmdst, 0x14, 0x95ef299f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TEST_RR_ZEROSRC12</a:t>
            </a:r>
            <a:r>
              <a:rPr lang="tr"/>
              <a:t>( 26, hmdst, 0x0 );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TEST_RR_ZERODEST</a:t>
            </a:r>
            <a:r>
              <a:rPr lang="tr"/>
              <a:t>( 27, hmdst, 0x11111111, 0x22222222 );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</a:t>
            </a:r>
            <a:r>
              <a:rPr b="1" lang="tr">
                <a:solidFill>
                  <a:srgbClr val="C27BA0"/>
                </a:solidFill>
              </a:rPr>
              <a:t>TEST_RR_OP</a:t>
            </a:r>
            <a:r>
              <a:rPr lang="tr"/>
              <a:t>( 28, hmdst, 0xe , 0x12345678, 0x87654321);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8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- LLVM - Özel Buyruklar</a:t>
            </a:r>
            <a:endParaRPr/>
          </a:p>
        </p:txBody>
      </p:sp>
      <p:sp>
        <p:nvSpPr>
          <p:cNvPr id="774" name="Google Shape;774;p98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75" name="Google Shape;77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7" y="2377124"/>
            <a:ext cx="3265775" cy="19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275" y="1102475"/>
            <a:ext cx="2886550" cy="30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8"/>
          <p:cNvSpPr txBox="1"/>
          <p:nvPr/>
        </p:nvSpPr>
        <p:spPr>
          <a:xfrm>
            <a:off x="3284150" y="4452468"/>
            <a:ext cx="26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Book Antiqua"/>
                <a:ea typeface="Book Antiqua"/>
                <a:cs typeface="Book Antiqua"/>
                <a:sym typeface="Book Antiqua"/>
              </a:rPr>
              <a:t>12 buyruktan tek buyruğa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78" name="Google Shape;778;p98"/>
          <p:cNvSpPr txBox="1"/>
          <p:nvPr/>
        </p:nvSpPr>
        <p:spPr>
          <a:xfrm>
            <a:off x="634058" y="735834"/>
            <a:ext cx="339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0000FF"/>
                </a:solidFill>
              </a:rPr>
              <a:t>unsigned int</a:t>
            </a:r>
            <a:r>
              <a:rPr lang="tr"/>
              <a:t> rvrs(</a:t>
            </a:r>
            <a:r>
              <a:rPr lang="tr">
                <a:solidFill>
                  <a:srgbClr val="0000FF"/>
                </a:solidFill>
              </a:rPr>
              <a:t>unsigned int</a:t>
            </a:r>
            <a:r>
              <a:rPr lang="tr"/>
              <a:t> reg1){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	</a:t>
            </a:r>
            <a:r>
              <a:rPr lang="tr">
                <a:solidFill>
                  <a:srgbClr val="FF0000"/>
                </a:solidFill>
              </a:rPr>
              <a:t>return</a:t>
            </a:r>
            <a:r>
              <a:rPr lang="tr"/>
              <a:t> ((0xff </a:t>
            </a:r>
            <a:r>
              <a:rPr b="1" lang="tr"/>
              <a:t>&amp;</a:t>
            </a:r>
            <a:r>
              <a:rPr lang="tr"/>
              <a:t> reg1)</a:t>
            </a:r>
            <a:r>
              <a:rPr b="1" lang="tr"/>
              <a:t>&lt;&lt;</a:t>
            </a:r>
            <a:r>
              <a:rPr lang="tr"/>
              <a:t>24)</a:t>
            </a:r>
            <a:r>
              <a:rPr b="1" lang="tr"/>
              <a:t>+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      		 ((0xff </a:t>
            </a:r>
            <a:r>
              <a:rPr b="1" lang="tr"/>
              <a:t>&amp;</a:t>
            </a:r>
            <a:r>
              <a:rPr lang="tr"/>
              <a:t> (reg1</a:t>
            </a:r>
            <a:r>
              <a:rPr b="1" lang="tr"/>
              <a:t>&gt;&gt;</a:t>
            </a:r>
            <a:r>
              <a:rPr lang="tr"/>
              <a:t>8))</a:t>
            </a:r>
            <a:r>
              <a:rPr b="1" lang="tr"/>
              <a:t>&lt;&lt;</a:t>
            </a:r>
            <a:r>
              <a:rPr lang="tr"/>
              <a:t>16)</a:t>
            </a:r>
            <a:r>
              <a:rPr b="1" lang="tr"/>
              <a:t>+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      		 ((0xff </a:t>
            </a:r>
            <a:r>
              <a:rPr b="1" lang="tr"/>
              <a:t>&amp;</a:t>
            </a:r>
            <a:r>
              <a:rPr lang="tr"/>
              <a:t> (reg1</a:t>
            </a:r>
            <a:r>
              <a:rPr b="1" lang="tr"/>
              <a:t>&gt;&gt;</a:t>
            </a:r>
            <a:r>
              <a:rPr lang="tr"/>
              <a:t>16))</a:t>
            </a:r>
            <a:r>
              <a:rPr b="1" lang="tr"/>
              <a:t>&lt;&lt;</a:t>
            </a:r>
            <a:r>
              <a:rPr lang="tr"/>
              <a:t>8)</a:t>
            </a:r>
            <a:r>
              <a:rPr b="1" lang="tr"/>
              <a:t>+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      		 ((0xff </a:t>
            </a:r>
            <a:r>
              <a:rPr b="1" lang="tr"/>
              <a:t>&amp;</a:t>
            </a:r>
            <a:r>
              <a:rPr lang="tr"/>
              <a:t> (reg1</a:t>
            </a:r>
            <a:r>
              <a:rPr b="1" lang="tr"/>
              <a:t>&gt;&gt;</a:t>
            </a:r>
            <a:r>
              <a:rPr lang="tr"/>
              <a:t>24)));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9" name="Google Shape;779;p98"/>
          <p:cNvCxnSpPr/>
          <p:nvPr/>
        </p:nvCxnSpPr>
        <p:spPr>
          <a:xfrm flipH="1">
            <a:off x="4830050" y="3832700"/>
            <a:ext cx="477300" cy="7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98"/>
          <p:cNvCxnSpPr/>
          <p:nvPr/>
        </p:nvCxnSpPr>
        <p:spPr>
          <a:xfrm rot="10800000">
            <a:off x="2643050" y="4309968"/>
            <a:ext cx="641100" cy="3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98"/>
          <p:cNvSpPr/>
          <p:nvPr/>
        </p:nvSpPr>
        <p:spPr>
          <a:xfrm>
            <a:off x="327700" y="3462250"/>
            <a:ext cx="3654600" cy="1566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8"/>
          <p:cNvSpPr/>
          <p:nvPr/>
        </p:nvSpPr>
        <p:spPr>
          <a:xfrm>
            <a:off x="4875575" y="2023200"/>
            <a:ext cx="3654600" cy="15273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9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İş Planı</a:t>
            </a:r>
            <a:endParaRPr/>
          </a:p>
        </p:txBody>
      </p:sp>
      <p:sp>
        <p:nvSpPr>
          <p:cNvPr id="788" name="Google Shape;788;p99"/>
          <p:cNvSpPr txBox="1"/>
          <p:nvPr>
            <p:ph idx="1" type="body"/>
          </p:nvPr>
        </p:nvSpPr>
        <p:spPr>
          <a:xfrm>
            <a:off x="130925" y="1097100"/>
            <a:ext cx="8882100" cy="353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İş paketleri, iş planında öngörülen sürelerde tamamlanmıştır.</a:t>
            </a:r>
            <a:endParaRPr/>
          </a:p>
        </p:txBody>
      </p:sp>
      <p:sp>
        <p:nvSpPr>
          <p:cNvPr id="789" name="Google Shape;789;p99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790" name="Google Shape;7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1" y="2098749"/>
            <a:ext cx="7858143" cy="161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0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Kaynakça</a:t>
            </a:r>
            <a:endParaRPr/>
          </a:p>
        </p:txBody>
      </p:sp>
      <p:sp>
        <p:nvSpPr>
          <p:cNvPr id="796" name="Google Shape;796;p100"/>
          <p:cNvSpPr txBox="1"/>
          <p:nvPr>
            <p:ph idx="1" type="body"/>
          </p:nvPr>
        </p:nvSpPr>
        <p:spPr>
          <a:xfrm>
            <a:off x="130925" y="987825"/>
            <a:ext cx="8882100" cy="39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[1] </a:t>
            </a:r>
            <a:r>
              <a:rPr lang="tr"/>
              <a:t>Kanamori, Takuto, Hiromu Miyazaki, and Kenji Kise. "RVCoreP-32IC: A high-performance RISC-V soft processor with an efficient fetch unit supporting the compressed instructions." arXiv preprint arXiv:2011.11246 (2020).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[2] </a:t>
            </a:r>
            <a:r>
              <a:rPr lang="tr"/>
              <a:t>Temel, Mertcan, Anna Slobodova, and Warren A. Hunt Jr. "Automated and scalable verification of integer multipliers." Computer Aided Verification: 32nd International Conference, CAV 2020, Los Angeles, CA, USA, July 21–24, 2020, Proceedings, Part I. Cham: Springer International Publishing, 2020.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[3] </a:t>
            </a:r>
            <a:r>
              <a:rPr lang="tr" sz="1800" u="sng">
                <a:solidFill>
                  <a:schemeClr val="hlink"/>
                </a:solidFill>
                <a:hlinkClick r:id="rId3"/>
              </a:rPr>
              <a:t>https://github.com/SerdarUnal132/pwm_openmpw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[4] </a:t>
            </a:r>
            <a:r>
              <a:rPr lang="tr" sz="1800" u="sng">
                <a:solidFill>
                  <a:schemeClr val="hlink"/>
                </a:solidFill>
                <a:hlinkClick r:id="rId4"/>
              </a:rPr>
              <a:t>https://github.com/tdene/synth_opt_adders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[5] </a:t>
            </a:r>
            <a:r>
              <a:rPr lang="tr" u="sng">
                <a:solidFill>
                  <a:schemeClr val="hlink"/>
                </a:solidFill>
                <a:hlinkClick r:id="rId5"/>
              </a:rPr>
              <a:t>https://wwwcdn.aselsan.com/api/file/CAKIL_TR-(1)-(1).pdf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tr"/>
              <a:t>[6] </a:t>
            </a:r>
            <a:r>
              <a:rPr lang="tr" u="sng">
                <a:solidFill>
                  <a:schemeClr val="hlink"/>
                </a:solidFill>
                <a:hlinkClick r:id="rId6"/>
              </a:rPr>
              <a:t>https://www.sifive.com/cores/e20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00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Özgün ve Özgün Olmayan Tasarımlar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30925" y="835429"/>
            <a:ext cx="88821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Çarp Biriktir birimi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https://github.com/temelmertcan/multgen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PWM alt </a:t>
            </a:r>
            <a:r>
              <a:rPr lang="tr"/>
              <a:t>modülleri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https://github.com/SerdarUnal132/pwm_openmpw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tr"/>
              <a:t>Toplama birimi (sklansky)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tr" u="sng">
                <a:solidFill>
                  <a:schemeClr val="hlink"/>
                </a:solidFill>
                <a:hlinkClick r:id="rId5"/>
              </a:rPr>
              <a:t>https://github.com/tdene/synth_opt_adders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b="1" lang="tr"/>
              <a:t>Geriye kalan modüllerin hepsi özgün ya da esinlenilerek oluşturulmuş tasarımlardır. (Kapı Seviyesi Önbellekler Bile!!!)</a:t>
            </a:r>
            <a:endParaRPr b="1"/>
          </a:p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130925" y="101918"/>
            <a:ext cx="8882100" cy="63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Performans Artışı İçin Yapılan İşlemler</a:t>
            </a:r>
            <a:endParaRPr sz="3100"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30925" y="735825"/>
            <a:ext cx="8882100" cy="427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Veri yönlendirmesi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Flip-flop tabanlı el yapımı önbellekler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Buyruk önbelleği hizasız erişim yöntemi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Gshare dallanma tahmini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İki yollu veri önbelleği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Vivado Post-route Physical Optimization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0832" lvl="0" marL="457200" rtl="0" algn="l"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lang="tr"/>
              <a:t>Frekansı artırmak ve çevrim sayısını azaltmaya yönelik diğer optimizasyonlar</a:t>
            </a:r>
            <a:endParaRPr/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253499" y="4767262"/>
            <a:ext cx="759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eması">
  <a:themeElements>
    <a:clrScheme name="Office Teması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